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0" r:id="rId4"/>
    <p:sldMasterId id="2147483714" r:id="rId5"/>
  </p:sldMasterIdLst>
  <p:notesMasterIdLst>
    <p:notesMasterId r:id="rId42"/>
  </p:notesMasterIdLst>
  <p:sldIdLst>
    <p:sldId id="260" r:id="rId6"/>
    <p:sldId id="261" r:id="rId7"/>
    <p:sldId id="284" r:id="rId8"/>
    <p:sldId id="283" r:id="rId9"/>
    <p:sldId id="285" r:id="rId10"/>
    <p:sldId id="267" r:id="rId11"/>
    <p:sldId id="258" r:id="rId12"/>
    <p:sldId id="281" r:id="rId13"/>
    <p:sldId id="259" r:id="rId14"/>
    <p:sldId id="262" r:id="rId15"/>
    <p:sldId id="263" r:id="rId16"/>
    <p:sldId id="264" r:id="rId17"/>
    <p:sldId id="265" r:id="rId18"/>
    <p:sldId id="266" r:id="rId19"/>
    <p:sldId id="268" r:id="rId20"/>
    <p:sldId id="269" r:id="rId21"/>
    <p:sldId id="301" r:id="rId22"/>
    <p:sldId id="270" r:id="rId23"/>
    <p:sldId id="293" r:id="rId24"/>
    <p:sldId id="271" r:id="rId25"/>
    <p:sldId id="272" r:id="rId26"/>
    <p:sldId id="273" r:id="rId27"/>
    <p:sldId id="274" r:id="rId28"/>
    <p:sldId id="295" r:id="rId29"/>
    <p:sldId id="275" r:id="rId30"/>
    <p:sldId id="296" r:id="rId31"/>
    <p:sldId id="297" r:id="rId32"/>
    <p:sldId id="298" r:id="rId33"/>
    <p:sldId id="276" r:id="rId34"/>
    <p:sldId id="299" r:id="rId35"/>
    <p:sldId id="300" r:id="rId36"/>
    <p:sldId id="302" r:id="rId37"/>
    <p:sldId id="277" r:id="rId38"/>
    <p:sldId id="278" r:id="rId39"/>
    <p:sldId id="280" r:id="rId40"/>
    <p:sldId id="282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7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584" autoAdjust="0"/>
  </p:normalViewPr>
  <p:slideViewPr>
    <p:cSldViewPr snapToGrid="0">
      <p:cViewPr varScale="1">
        <p:scale>
          <a:sx n="94" d="100"/>
          <a:sy n="94" d="100"/>
        </p:scale>
        <p:origin x="12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CF9FB-98C6-C447-A433-1E91DF16D10E}" type="datetimeFigureOut">
              <a:rPr lang="en-US" smtClean="0"/>
              <a:pPr/>
              <a:t>3/18/2021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E7ABF-C8D7-B34B-8A5E-78E990FC36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2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22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E7ABF-C8D7-B34B-8A5E-78E990FC361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3988" y="407035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57955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053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5595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89303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5240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E0A6141-DD64-4842-BD2A-06B0BB0ED641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2FF26-E6A1-49F9-AB6A-BF3A18CD663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248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7324" y="365125"/>
            <a:ext cx="9896475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7324" y="1825625"/>
            <a:ext cx="989647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457324" y="6356350"/>
            <a:ext cx="2124076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193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0188" y="1709738"/>
            <a:ext cx="9847262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00188" y="4589463"/>
            <a:ext cx="98472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500188" y="6356350"/>
            <a:ext cx="2081212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343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1612" y="365125"/>
            <a:ext cx="9882188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71612" y="1825625"/>
            <a:ext cx="454818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471612" y="6356350"/>
            <a:ext cx="2109788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5590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038" y="365125"/>
            <a:ext cx="991235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43038" y="1681163"/>
            <a:ext cx="45545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443038" y="2505075"/>
            <a:ext cx="45545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443038" y="6356350"/>
            <a:ext cx="2138362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9941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038" y="365125"/>
            <a:ext cx="9910762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443038" y="6356350"/>
            <a:ext cx="2138362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5554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428750" y="6356350"/>
            <a:ext cx="215265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874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0174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457200"/>
            <a:ext cx="328612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485900" y="2057400"/>
            <a:ext cx="328612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485900" y="6356350"/>
            <a:ext cx="20955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858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750" y="457200"/>
            <a:ext cx="33432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428750" y="2057400"/>
            <a:ext cx="33432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428750" y="6356350"/>
            <a:ext cx="215265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0957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038" y="365125"/>
            <a:ext cx="9910762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43038" y="1825625"/>
            <a:ext cx="99107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443038" y="6356350"/>
            <a:ext cx="2138362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0634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57324" y="365125"/>
            <a:ext cx="711517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457324" y="6356350"/>
            <a:ext cx="2124076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5992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3988" y="407035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611892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9531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9963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7507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2733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808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320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087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9810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7607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4505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901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323008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A6141-DD64-4842-BD2A-06B0BB0ED641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2FF26-E6A1-49F9-AB6A-BF3A18CD663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6741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3988" y="407035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802035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8345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360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5683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369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4709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5646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858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9706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6248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568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5168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577006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A6141-DD64-4842-BD2A-06B0BB0ED641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2FF26-E6A1-49F9-AB6A-BF3A18CD663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57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4113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3988" y="407035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5795510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>
                <a:solidFill>
                  <a:prstClr val="black"/>
                </a:solidFill>
              </a:rPr>
              <a:pPr/>
              <a:t>18.03.2021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743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>
                <a:solidFill>
                  <a:prstClr val="black"/>
                </a:solidFill>
              </a:rPr>
              <a:pPr/>
              <a:t>18.03.2021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0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>
                <a:solidFill>
                  <a:prstClr val="black"/>
                </a:solidFill>
              </a:rPr>
              <a:pPr/>
              <a:t>18.03.2021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831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>
                <a:solidFill>
                  <a:prstClr val="black"/>
                </a:solidFill>
              </a:rPr>
              <a:pPr/>
              <a:t>18.03.2021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13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>
                <a:solidFill>
                  <a:prstClr val="black"/>
                </a:solidFill>
              </a:rPr>
              <a:pPr/>
              <a:t>18.03.2021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43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>
                <a:solidFill>
                  <a:prstClr val="black"/>
                </a:solidFill>
              </a:rPr>
              <a:pPr/>
              <a:t>18.03.2021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60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>
                <a:solidFill>
                  <a:prstClr val="black"/>
                </a:solidFill>
              </a:rPr>
              <a:pPr/>
              <a:t>18.03.2021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38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>
                <a:solidFill>
                  <a:prstClr val="black"/>
                </a:solidFill>
              </a:rPr>
              <a:pPr/>
              <a:t>18.03.2021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713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>
                <a:solidFill>
                  <a:prstClr val="black"/>
                </a:solidFill>
              </a:rPr>
              <a:pPr/>
              <a:t>18.03.2021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5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95434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>
                <a:solidFill>
                  <a:prstClr val="black"/>
                </a:solidFill>
              </a:rPr>
              <a:pPr/>
              <a:t>18.03.2021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95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893034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A6141-DD64-4842-BD2A-06B0BB0ED641}" type="datetimeFigureOut">
              <a:rPr lang="cs-CZ" smtClean="0">
                <a:solidFill>
                  <a:prstClr val="black"/>
                </a:solidFill>
              </a:rPr>
              <a:pPr/>
              <a:t>18.03.2021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2FF26-E6A1-49F9-AB6A-BF3A18CD663C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6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276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853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3F293-5762-49A5-BF4E-FBE35262DA35}" type="datetimeFigureOut">
              <a:rPr lang="cs-CZ" smtClean="0"/>
              <a:pPr/>
              <a:t>18.03.2021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0D5B77-168E-4B77-B6E6-85C399BBA6A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807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4" y="-109538"/>
            <a:ext cx="52387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3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"/>
            <a:ext cx="13335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328738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1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4" y="-109538"/>
            <a:ext cx="52387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8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4" y="-109538"/>
            <a:ext cx="52387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9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4" y="-109538"/>
            <a:ext cx="52387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3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emf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17434" y="4885266"/>
            <a:ext cx="9144000" cy="1617133"/>
          </a:xfrm>
        </p:spPr>
        <p:txBody>
          <a:bodyPr/>
          <a:lstStyle/>
          <a:p>
            <a:r>
              <a:rPr lang="cs-CZ" sz="5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AKREDITOVANÁ MEDIA </a:t>
            </a:r>
            <a:r>
              <a:rPr lang="cs-CZ" sz="5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2021 </a:t>
            </a:r>
            <a:r>
              <a:rPr lang="cs-CZ" sz="5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cs-CZ" sz="5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cs-CZ" sz="5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BEZPEČNOST NA RZ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5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1"/>
            <a:ext cx="10515600" cy="933450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ZABEZPEČENÍ PROSTORŮ PRO DIVÁKY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72591" y="1245327"/>
            <a:ext cx="10142318" cy="137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cs-CZ" sz="2800" kern="0" dirty="0">
                <a:latin typeface="Calibri" pitchFamily="34" charset="0"/>
              </a:rPr>
              <a:t>síť „pytlovina“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endParaRPr lang="cs-CZ" sz="2800" kern="0" dirty="0">
              <a:latin typeface="Calibri" pitchFamily="34" charset="0"/>
            </a:endParaRPr>
          </a:p>
          <a:p>
            <a:endParaRPr lang="cs-CZ" sz="2800" dirty="0"/>
          </a:p>
        </p:txBody>
      </p:sp>
      <p:sp>
        <p:nvSpPr>
          <p:cNvPr id="8" name="Obdélník 7"/>
          <p:cNvSpPr/>
          <p:nvPr/>
        </p:nvSpPr>
        <p:spPr>
          <a:xfrm>
            <a:off x="1889133" y="3429001"/>
            <a:ext cx="3498655" cy="137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cs-CZ" sz="2800" kern="0" dirty="0">
                <a:latin typeface="Calibri" pitchFamily="34" charset="0"/>
              </a:rPr>
              <a:t>zábrany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endParaRPr lang="cs-CZ" sz="2800" kern="0" dirty="0">
              <a:latin typeface="Calibri" pitchFamily="34" charset="0"/>
            </a:endParaRPr>
          </a:p>
          <a:p>
            <a:endParaRPr lang="cs-CZ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4665" y="1361049"/>
            <a:ext cx="59182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9738" y="4393079"/>
            <a:ext cx="7275411" cy="201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44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1"/>
            <a:ext cx="10515600" cy="933450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ZABEZPEČENÍ ZAKÁZANÝCH PROSTORŮ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72591" y="1245327"/>
            <a:ext cx="10142318" cy="137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cs-CZ" sz="2800" kern="0" dirty="0">
                <a:latin typeface="Calibri" pitchFamily="34" charset="0"/>
              </a:rPr>
              <a:t>označení zakázaný prostor univerzální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endParaRPr lang="cs-CZ" sz="2800" kern="0" dirty="0">
              <a:latin typeface="Calibri" pitchFamily="34" charset="0"/>
            </a:endParaRPr>
          </a:p>
          <a:p>
            <a:endParaRPr lang="cs-CZ" sz="2800" dirty="0"/>
          </a:p>
        </p:txBody>
      </p:sp>
      <p:sp>
        <p:nvSpPr>
          <p:cNvPr id="8" name="Obdélník 7"/>
          <p:cNvSpPr/>
          <p:nvPr/>
        </p:nvSpPr>
        <p:spPr>
          <a:xfrm>
            <a:off x="1794106" y="2355924"/>
            <a:ext cx="5865338" cy="137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cs-CZ" sz="2800" kern="0" dirty="0">
                <a:latin typeface="Calibri" pitchFamily="34" charset="0"/>
              </a:rPr>
              <a:t>označení zakázaný prostor specifické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endParaRPr lang="cs-CZ" sz="2800" kern="0" dirty="0">
              <a:latin typeface="Calibri" pitchFamily="34" charset="0"/>
            </a:endParaRPr>
          </a:p>
          <a:p>
            <a:endParaRPr lang="cs-CZ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3165" y="1075428"/>
            <a:ext cx="2811463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2466" y="2906546"/>
            <a:ext cx="382587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8476" y="2922789"/>
            <a:ext cx="2564559" cy="238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Objekt 10"/>
          <p:cNvGraphicFramePr>
            <a:graphicFrameLocks noChangeAspect="1"/>
          </p:cNvGraphicFramePr>
          <p:nvPr/>
        </p:nvGraphicFramePr>
        <p:xfrm>
          <a:off x="8647886" y="4765636"/>
          <a:ext cx="1387469" cy="1963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6" imgW="5668166" imgH="8019048" progId="AcroExch.Document.DC">
                  <p:embed/>
                </p:oleObj>
              </mc:Choice>
              <mc:Fallback>
                <p:oleObj name="Acrobat Document" r:id="rId6" imgW="5668166" imgH="8019048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7886" y="4765636"/>
                        <a:ext cx="1387469" cy="19632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délník 11"/>
          <p:cNvSpPr/>
          <p:nvPr/>
        </p:nvSpPr>
        <p:spPr>
          <a:xfrm>
            <a:off x="1774382" y="5482239"/>
            <a:ext cx="5865338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cs-CZ" sz="2800" kern="0" dirty="0">
                <a:latin typeface="Calibri" pitchFamily="34" charset="0"/>
              </a:rPr>
              <a:t>ostatní </a:t>
            </a:r>
            <a:r>
              <a:rPr lang="cs-CZ" sz="2800" kern="0" dirty="0" smtClean="0">
                <a:latin typeface="Calibri" pitchFamily="34" charset="0"/>
              </a:rPr>
              <a:t>označení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cs-CZ" sz="2800" kern="0" dirty="0" smtClean="0">
                <a:latin typeface="Calibri" pitchFamily="34" charset="0"/>
              </a:rPr>
              <a:t>označení soukromý pozemek – zákaz vstupu, PLATÍ I PRO MÉDIA!!!</a:t>
            </a:r>
            <a:endParaRPr lang="cs-CZ" sz="2800" kern="0" dirty="0">
              <a:latin typeface="Calibri" pitchFamily="34" charset="0"/>
            </a:endParaRP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endParaRPr lang="cs-CZ" sz="2800" kern="0" dirty="0" smtClean="0">
              <a:latin typeface="Calibri" pitchFamily="34" charset="0"/>
            </a:endParaRPr>
          </a:p>
          <a:p>
            <a:endParaRPr lang="cs-CZ" sz="28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9" t="32732" r="45410" b="46375"/>
          <a:stretch/>
        </p:blipFill>
        <p:spPr>
          <a:xfrm>
            <a:off x="10109433" y="4716994"/>
            <a:ext cx="1444279" cy="209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56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1"/>
            <a:ext cx="10515600" cy="933450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ZABEZPEČENÍ V OBCÍCH</a:t>
            </a:r>
            <a:r>
              <a:rPr lang="cs-CZ" sz="3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cs-CZ" sz="32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cs-CZ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4398" y="1967195"/>
            <a:ext cx="2659344" cy="292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570" y="2040313"/>
            <a:ext cx="7859712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6982" y="2664200"/>
            <a:ext cx="7859713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8820" y="4112000"/>
            <a:ext cx="3929062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8078" y="2986650"/>
            <a:ext cx="314007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795" y="2957141"/>
            <a:ext cx="31146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1"/>
            <a:ext cx="10515600" cy="933450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ZABEZPEČENÍ V OBCÍCH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982" y="2664200"/>
            <a:ext cx="7859713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0529" y="2895600"/>
            <a:ext cx="16954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1"/>
            <a:ext cx="10515600" cy="933450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OSTATNÍ ZABEZPEČENÍ 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949" y="1988006"/>
            <a:ext cx="5357308" cy="443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délník 5"/>
          <p:cNvSpPr/>
          <p:nvPr/>
        </p:nvSpPr>
        <p:spPr>
          <a:xfrm>
            <a:off x="1772592" y="1245327"/>
            <a:ext cx="3810628" cy="137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cs-CZ" sz="2800" kern="0" dirty="0">
                <a:latin typeface="Calibri" pitchFamily="34" charset="0"/>
              </a:rPr>
              <a:t>úniková zóna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endParaRPr lang="cs-CZ" sz="2800" kern="0" dirty="0">
              <a:latin typeface="Calibri" pitchFamily="34" charset="0"/>
            </a:endParaRPr>
          </a:p>
          <a:p>
            <a:endParaRPr lang="cs-CZ" sz="2800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7753575" y="2030517"/>
            <a:ext cx="3595744" cy="1775013"/>
            <a:chOff x="2880360" y="1574800"/>
            <a:chExt cx="8016240" cy="3622307"/>
          </a:xfrm>
        </p:grpSpPr>
        <p:cxnSp>
          <p:nvCxnSpPr>
            <p:cNvPr id="7" name="Přímá spojnice 2"/>
            <p:cNvCxnSpPr/>
            <p:nvPr/>
          </p:nvCxnSpPr>
          <p:spPr>
            <a:xfrm>
              <a:off x="2880360" y="5197107"/>
              <a:ext cx="801624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bdélník 7"/>
            <p:cNvSpPr/>
            <p:nvPr/>
          </p:nvSpPr>
          <p:spPr>
            <a:xfrm>
              <a:off x="2880360" y="2504707"/>
              <a:ext cx="2758440" cy="268224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8199120" y="2601339"/>
              <a:ext cx="2697480" cy="2585608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5638800" y="1574800"/>
              <a:ext cx="768354" cy="3612147"/>
            </a:xfrm>
            <a:prstGeom prst="rect">
              <a:avLst/>
            </a:prstGeom>
            <a:gradFill flip="none" rotWithShape="1">
              <a:gsLst>
                <a:gs pos="0">
                  <a:srgbClr val="996633">
                    <a:tint val="66000"/>
                    <a:satMod val="160000"/>
                  </a:srgbClr>
                </a:gs>
                <a:gs pos="50000">
                  <a:srgbClr val="996633">
                    <a:tint val="44500"/>
                    <a:satMod val="160000"/>
                  </a:srgbClr>
                </a:gs>
                <a:gs pos="100000">
                  <a:srgbClr val="996633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7430231" y="1671052"/>
              <a:ext cx="768354" cy="3515895"/>
            </a:xfrm>
            <a:prstGeom prst="rect">
              <a:avLst/>
            </a:prstGeom>
            <a:gradFill flip="none" rotWithShape="1">
              <a:gsLst>
                <a:gs pos="0">
                  <a:srgbClr val="996633">
                    <a:tint val="66000"/>
                    <a:satMod val="160000"/>
                  </a:srgbClr>
                </a:gs>
                <a:gs pos="50000">
                  <a:srgbClr val="996633">
                    <a:tint val="44500"/>
                    <a:satMod val="160000"/>
                  </a:srgbClr>
                </a:gs>
                <a:gs pos="100000">
                  <a:srgbClr val="996633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8559" y="1898322"/>
              <a:ext cx="135271" cy="1212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89972" y="1794969"/>
              <a:ext cx="135270" cy="1212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bdélník 14"/>
            <p:cNvSpPr/>
            <p:nvPr/>
          </p:nvSpPr>
          <p:spPr>
            <a:xfrm>
              <a:off x="6407154" y="1671052"/>
              <a:ext cx="1023077" cy="3515895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16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8558" y="1898322"/>
              <a:ext cx="3816683" cy="17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994" y="1858971"/>
              <a:ext cx="1272972" cy="886246"/>
            </a:xfrm>
            <a:prstGeom prst="rect">
              <a:avLst/>
            </a:prstGeom>
          </p:spPr>
        </p:pic>
      </p:grpSp>
      <p:grpSp>
        <p:nvGrpSpPr>
          <p:cNvPr id="33" name="Skupina 32"/>
          <p:cNvGrpSpPr/>
          <p:nvPr/>
        </p:nvGrpSpPr>
        <p:grpSpPr>
          <a:xfrm>
            <a:off x="7637929" y="4378371"/>
            <a:ext cx="3894269" cy="1742739"/>
            <a:chOff x="2871395" y="1574800"/>
            <a:chExt cx="8016240" cy="3622307"/>
          </a:xfrm>
        </p:grpSpPr>
        <p:cxnSp>
          <p:nvCxnSpPr>
            <p:cNvPr id="20" name="Přímá spojnice 2"/>
            <p:cNvCxnSpPr/>
            <p:nvPr/>
          </p:nvCxnSpPr>
          <p:spPr>
            <a:xfrm>
              <a:off x="2871395" y="5197107"/>
              <a:ext cx="801624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bdélník 20"/>
            <p:cNvSpPr/>
            <p:nvPr/>
          </p:nvSpPr>
          <p:spPr>
            <a:xfrm>
              <a:off x="2871395" y="2504707"/>
              <a:ext cx="2758440" cy="2682240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8190155" y="2601339"/>
              <a:ext cx="2697480" cy="2585608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5629835" y="1574800"/>
              <a:ext cx="768354" cy="3612147"/>
            </a:xfrm>
            <a:prstGeom prst="rect">
              <a:avLst/>
            </a:prstGeom>
            <a:gradFill flip="none" rotWithShape="1">
              <a:gsLst>
                <a:gs pos="0">
                  <a:srgbClr val="996633">
                    <a:tint val="66000"/>
                    <a:satMod val="160000"/>
                  </a:srgbClr>
                </a:gs>
                <a:gs pos="50000">
                  <a:srgbClr val="996633">
                    <a:tint val="44500"/>
                    <a:satMod val="160000"/>
                  </a:srgbClr>
                </a:gs>
                <a:gs pos="100000">
                  <a:srgbClr val="996633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7421266" y="1671052"/>
              <a:ext cx="768354" cy="3515895"/>
            </a:xfrm>
            <a:prstGeom prst="rect">
              <a:avLst/>
            </a:prstGeom>
            <a:gradFill flip="none" rotWithShape="1">
              <a:gsLst>
                <a:gs pos="0">
                  <a:srgbClr val="996633">
                    <a:tint val="66000"/>
                    <a:satMod val="160000"/>
                  </a:srgbClr>
                </a:gs>
                <a:gs pos="50000">
                  <a:srgbClr val="996633">
                    <a:tint val="44500"/>
                    <a:satMod val="160000"/>
                  </a:srgbClr>
                </a:gs>
                <a:gs pos="100000">
                  <a:srgbClr val="996633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25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99594" y="3428999"/>
              <a:ext cx="135271" cy="1212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81007" y="3380873"/>
              <a:ext cx="135270" cy="1212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Obdélník 26"/>
            <p:cNvSpPr/>
            <p:nvPr/>
          </p:nvSpPr>
          <p:spPr>
            <a:xfrm>
              <a:off x="6398189" y="1671052"/>
              <a:ext cx="1023077" cy="3515895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28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936187">
              <a:off x="4975180" y="3923878"/>
              <a:ext cx="3816683" cy="17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668963">
              <a:off x="4988620" y="3898632"/>
              <a:ext cx="3816683" cy="177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Obrázek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068" y="3151827"/>
              <a:ext cx="734321" cy="1026606"/>
            </a:xfrm>
            <a:prstGeom prst="rect">
              <a:avLst/>
            </a:prstGeom>
          </p:spPr>
        </p:pic>
        <p:pic>
          <p:nvPicPr>
            <p:cNvPr id="31" name="Obrázek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3846" y="3151827"/>
              <a:ext cx="734321" cy="1026606"/>
            </a:xfrm>
            <a:prstGeom prst="rect">
              <a:avLst/>
            </a:prstGeom>
          </p:spPr>
        </p:pic>
        <p:pic>
          <p:nvPicPr>
            <p:cNvPr id="32" name="Obrázek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275" y="3776626"/>
              <a:ext cx="959836" cy="668240"/>
            </a:xfrm>
            <a:prstGeom prst="rect">
              <a:avLst/>
            </a:prstGeom>
          </p:spPr>
        </p:pic>
      </p:grpSp>
      <p:sp>
        <p:nvSpPr>
          <p:cNvPr id="34" name="Obdélník 33"/>
          <p:cNvSpPr/>
          <p:nvPr/>
        </p:nvSpPr>
        <p:spPr>
          <a:xfrm>
            <a:off x="6096000" y="1236357"/>
            <a:ext cx="3810628" cy="137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cs-CZ" sz="2800" kern="0" dirty="0">
                <a:latin typeface="Calibri" pitchFamily="34" charset="0"/>
              </a:rPr>
              <a:t>účelové komunikace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endParaRPr lang="cs-CZ" sz="2800" kern="0" dirty="0">
              <a:latin typeface="Calibri" pitchFamily="34" charset="0"/>
            </a:endParaRP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Všichni akreditovaní fotografové a kameramani musí být označení vestou a </a:t>
            </a:r>
            <a:r>
              <a:rPr lang="cs-CZ" dirty="0" smtClean="0"/>
              <a:t>visačkou (jeli pořadatelem vydána)</a:t>
            </a:r>
            <a:endParaRPr lang="cs-CZ" dirty="0"/>
          </a:p>
          <a:p>
            <a:r>
              <a:rPr lang="cs-CZ" b="1" dirty="0"/>
              <a:t>Na RZ musí mít vestu </a:t>
            </a:r>
            <a:r>
              <a:rPr lang="cs-CZ" b="1" dirty="0" smtClean="0"/>
              <a:t>oblečenou a </a:t>
            </a:r>
            <a:r>
              <a:rPr lang="cs-CZ" b="1" dirty="0"/>
              <a:t>visačku viditelnou</a:t>
            </a:r>
          </a:p>
          <a:p>
            <a:r>
              <a:rPr lang="cs-CZ" b="1" dirty="0"/>
              <a:t>Bez této ústroje nemůže </a:t>
            </a:r>
            <a:r>
              <a:rPr lang="cs-CZ" b="1" dirty="0" smtClean="0"/>
              <a:t>být tolerováno </a:t>
            </a:r>
            <a:r>
              <a:rPr lang="cs-CZ" b="1" dirty="0"/>
              <a:t>stání </a:t>
            </a:r>
            <a:r>
              <a:rPr lang="cs-CZ" b="1" dirty="0" smtClean="0"/>
              <a:t>                                mimo vyhrazené </a:t>
            </a:r>
            <a:r>
              <a:rPr lang="cs-CZ" b="1" dirty="0" smtClean="0"/>
              <a:t>prostory pro diváky</a:t>
            </a:r>
          </a:p>
          <a:p>
            <a:r>
              <a:rPr lang="cs-CZ" b="1" dirty="0" smtClean="0"/>
              <a:t>Pouhé označení visačkou neopravňuje ke                                                                      stání mimo vyhrazené prostory diváky</a:t>
            </a:r>
          </a:p>
          <a:p>
            <a:r>
              <a:rPr lang="cs-CZ" b="1" dirty="0" smtClean="0"/>
              <a:t>Na </a:t>
            </a:r>
            <a:r>
              <a:rPr lang="cs-CZ" b="1" dirty="0"/>
              <a:t>RZ vždy respektujte pokyny pořadatelů, </a:t>
            </a:r>
            <a:r>
              <a:rPr lang="cs-CZ" b="1" dirty="0" smtClean="0"/>
              <a:t>                                                          posádek </a:t>
            </a:r>
            <a:r>
              <a:rPr lang="cs-CZ" b="1" dirty="0"/>
              <a:t>vozů 04, 06, </a:t>
            </a:r>
            <a:r>
              <a:rPr lang="cs-CZ" b="1" dirty="0" smtClean="0"/>
              <a:t>05M </a:t>
            </a:r>
            <a:r>
              <a:rPr lang="cs-CZ" b="1" dirty="0"/>
              <a:t>a </a:t>
            </a:r>
            <a:r>
              <a:rPr lang="cs-CZ" b="1" dirty="0" smtClean="0"/>
              <a:t>05</a:t>
            </a:r>
          </a:p>
          <a:p>
            <a:r>
              <a:rPr lang="cs-CZ" b="1" dirty="0" smtClean="0"/>
              <a:t>V případě rozporu o místě stání jste povinni uposlechnout pokynů pořadatele v daném úseku</a:t>
            </a:r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8918" y="2869610"/>
            <a:ext cx="1335042" cy="2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63019"/>
          <a:stretch>
            <a:fillRect/>
          </a:stretch>
        </p:blipFill>
        <p:spPr bwMode="auto">
          <a:xfrm>
            <a:off x="9983096" y="2850936"/>
            <a:ext cx="2036781" cy="236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Přesto že jste označeni vestou a visačkou nikdy nesmíte na RZ stát</a:t>
            </a:r>
          </a:p>
          <a:p>
            <a:pPr marL="1162050" indent="-441325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ÚNIKOVÝCH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ZÓNÁCH A PŘED NIMI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62050" indent="-441325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 PEVNÝMI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PŘEKÁŽKAMI</a:t>
            </a:r>
          </a:p>
          <a:p>
            <a:pPr marL="1162050" indent="-441325"/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TRATI RZ</a:t>
            </a:r>
          </a:p>
          <a:p>
            <a:pPr marL="1162050" indent="-441325"/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ÚROVNÍ TRATI RZ</a:t>
            </a:r>
          </a:p>
          <a:p>
            <a:pPr marL="1162050" indent="-441325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TĚSNÉ BLÍZKOSTI TRATI RZ</a:t>
            </a:r>
          </a:p>
          <a:p>
            <a:pPr marL="1162050" indent="-441325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OZNAČENÝCH SOUKROMÝCH POZEMCÍCH</a:t>
            </a:r>
          </a:p>
          <a:p>
            <a:r>
              <a:rPr lang="cs-CZ" sz="2800" dirty="0"/>
              <a:t>V blízkosti uzavřené RZ se pohybujte tak, aby jste neohrozili sebe nebo posádky, dbejte vždy o vlastní bezpečnost</a:t>
            </a:r>
          </a:p>
          <a:p>
            <a:r>
              <a:rPr lang="cs-CZ" b="1" dirty="0"/>
              <a:t>Svou pozici na RZ vybírejte tak, aby jste neomezovali své kolegy a hlavně diváky v diváckých prostorech nebo přihlížející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 smtClean="0"/>
              <a:t>Po průjezdu prvního předjezdce není povolen pohyb po RZ </a:t>
            </a:r>
          </a:p>
          <a:p>
            <a:r>
              <a:rPr lang="cs-CZ" dirty="0" smtClean="0"/>
              <a:t>To znamená, že musíte zaujmout svá stanoviště do </a:t>
            </a:r>
            <a:r>
              <a:rPr lang="cs-CZ" dirty="0" smtClean="0"/>
              <a:t>průjezdu </a:t>
            </a:r>
            <a:r>
              <a:rPr lang="cs-CZ" dirty="0" smtClean="0"/>
              <a:t>předjezdce </a:t>
            </a:r>
            <a:r>
              <a:rPr lang="cs-CZ" dirty="0" smtClean="0"/>
              <a:t>00</a:t>
            </a:r>
          </a:p>
          <a:p>
            <a:r>
              <a:rPr lang="cs-CZ" dirty="0" smtClean="0"/>
              <a:t>Přesun </a:t>
            </a:r>
            <a:r>
              <a:rPr lang="cs-CZ" dirty="0" smtClean="0"/>
              <a:t>z jedné strany RZ na druhou v kolmém směru je umožněn </a:t>
            </a:r>
          </a:p>
          <a:p>
            <a:r>
              <a:rPr lang="cs-CZ" dirty="0" smtClean="0"/>
              <a:t>Časy startů předjezdců (může být upraveno dispečinkem)</a:t>
            </a:r>
            <a:endParaRPr lang="cs-CZ" dirty="0"/>
          </a:p>
          <a:p>
            <a:pPr marL="541338"/>
            <a:r>
              <a:rPr lang="cs-CZ" dirty="0" smtClean="0"/>
              <a:t>000 	- 15 min.</a:t>
            </a:r>
          </a:p>
          <a:p>
            <a:pPr marL="541338"/>
            <a:r>
              <a:rPr lang="cs-CZ" dirty="0" smtClean="0"/>
              <a:t>00 	- 12 min.</a:t>
            </a:r>
          </a:p>
          <a:p>
            <a:pPr marL="541338"/>
            <a:r>
              <a:rPr lang="cs-CZ" dirty="0" smtClean="0"/>
              <a:t>0 		- 10 min.</a:t>
            </a:r>
            <a:endParaRPr lang="cs-CZ" dirty="0"/>
          </a:p>
          <a:p>
            <a:r>
              <a:rPr lang="cs-CZ" dirty="0" smtClean="0"/>
              <a:t>Před každou RZ by měly projet minimálně dva předjezdecké vozy</a:t>
            </a:r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Únikové zóny</a:t>
            </a:r>
          </a:p>
        </p:txBody>
      </p:sp>
      <p:pic>
        <p:nvPicPr>
          <p:cNvPr id="6" name="Obrázek 5" descr="IMG_2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6283" y="1258643"/>
            <a:ext cx="7650000" cy="510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Únikové zóny</a:t>
            </a:r>
          </a:p>
        </p:txBody>
      </p:sp>
      <p:pic>
        <p:nvPicPr>
          <p:cNvPr id="7" name="Obrázek 6" descr="IMG_27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2154" y="1231358"/>
            <a:ext cx="7650000" cy="510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ZHODNOCENÍ SEZÓNY 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 smtClean="0"/>
              <a:t>Systém </a:t>
            </a:r>
            <a:r>
              <a:rPr lang="cs-CZ" dirty="0" smtClean="0"/>
              <a:t>odebírání akreditací, za porušení zásad bezpečnosti a slušného chování </a:t>
            </a:r>
            <a:r>
              <a:rPr lang="cs-CZ" dirty="0" smtClean="0"/>
              <a:t>je funkční a bude dále</a:t>
            </a:r>
            <a:r>
              <a:rPr lang="cs-CZ" dirty="0" smtClean="0"/>
              <a:t> využíván</a:t>
            </a:r>
          </a:p>
          <a:p>
            <a:r>
              <a:rPr lang="cs-CZ" dirty="0"/>
              <a:t>S</a:t>
            </a:r>
            <a:r>
              <a:rPr lang="cs-CZ" dirty="0" smtClean="0"/>
              <a:t>tále </a:t>
            </a:r>
            <a:r>
              <a:rPr lang="cs-CZ" dirty="0" smtClean="0"/>
              <a:t>dochází k </a:t>
            </a:r>
            <a:r>
              <a:rPr lang="cs-CZ" dirty="0" smtClean="0"/>
              <a:t>porušování zásad bezpečnosti některých </a:t>
            </a:r>
            <a:r>
              <a:rPr lang="cs-CZ" dirty="0" smtClean="0"/>
              <a:t>akreditovaných médií </a:t>
            </a:r>
          </a:p>
          <a:p>
            <a:r>
              <a:rPr lang="cs-CZ" dirty="0" smtClean="0"/>
              <a:t>Změna systému pohybu po RZ probíhala bez komplikací</a:t>
            </a:r>
          </a:p>
          <a:p>
            <a:r>
              <a:rPr lang="cs-CZ" dirty="0" smtClean="0"/>
              <a:t>I nadále pracujeme na zlepšení:</a:t>
            </a:r>
            <a:endParaRPr lang="cs-CZ" dirty="0" smtClean="0"/>
          </a:p>
          <a:p>
            <a:pPr marL="809625">
              <a:buFont typeface="Wingdings" pitchFamily="2" charset="2"/>
              <a:buChar char="ü"/>
            </a:pPr>
            <a:r>
              <a:rPr lang="cs-CZ" dirty="0" smtClean="0"/>
              <a:t>Označení pro média</a:t>
            </a:r>
          </a:p>
          <a:p>
            <a:pPr marL="809625">
              <a:buFont typeface="Wingdings" pitchFamily="2" charset="2"/>
              <a:buChar char="ü"/>
            </a:pPr>
            <a:r>
              <a:rPr lang="cs-CZ" dirty="0" smtClean="0"/>
              <a:t>Organizované příjezdy k RZ s parkovišti pro média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Únikové zóny</a:t>
            </a:r>
          </a:p>
        </p:txBody>
      </p:sp>
      <p:pic>
        <p:nvPicPr>
          <p:cNvPr id="7" name="Obrázek 6" descr="IMG_2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0640" y="1191016"/>
            <a:ext cx="7650000" cy="510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Pevné překážky</a:t>
            </a:r>
          </a:p>
        </p:txBody>
      </p:sp>
      <p:pic>
        <p:nvPicPr>
          <p:cNvPr id="6" name="Obrázek 5" descr="IMG_20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9377" y="1317419"/>
            <a:ext cx="7650000" cy="510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Pevné překážky</a:t>
            </a:r>
          </a:p>
        </p:txBody>
      </p:sp>
      <p:pic>
        <p:nvPicPr>
          <p:cNvPr id="6" name="Obrázek 5" descr="IMG_28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1246" y="1263632"/>
            <a:ext cx="7650000" cy="510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Pod úrovní trati RZ</a:t>
            </a:r>
          </a:p>
        </p:txBody>
      </p:sp>
      <p:pic>
        <p:nvPicPr>
          <p:cNvPr id="7" name="Obrázek 6" descr="IMG_2932.JPG"/>
          <p:cNvPicPr>
            <a:picLocks noChangeAspect="1"/>
          </p:cNvPicPr>
          <p:nvPr/>
        </p:nvPicPr>
        <p:blipFill>
          <a:blip r:embed="rId3" cstate="print"/>
          <a:srcRect t="11234"/>
          <a:stretch>
            <a:fillRect/>
          </a:stretch>
        </p:blipFill>
        <p:spPr>
          <a:xfrm>
            <a:off x="4076700" y="1796527"/>
            <a:ext cx="7650000" cy="4529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Pod úrovní trati RZ</a:t>
            </a:r>
          </a:p>
        </p:txBody>
      </p:sp>
      <p:pic>
        <p:nvPicPr>
          <p:cNvPr id="6" name="Zástupný symbol pro obsah 3" descr="ine_dsc_8162.jpg"/>
          <p:cNvPicPr>
            <a:picLocks noChangeAspect="1"/>
          </p:cNvPicPr>
          <p:nvPr/>
        </p:nvPicPr>
        <p:blipFill>
          <a:blip r:embed="rId3" cstate="print"/>
          <a:srcRect b="5932"/>
          <a:stretch>
            <a:fillRect/>
          </a:stretch>
        </p:blipFill>
        <p:spPr>
          <a:xfrm>
            <a:off x="4440611" y="1769697"/>
            <a:ext cx="7451072" cy="4663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25793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V těsné blízkosti trati RZ</a:t>
            </a:r>
          </a:p>
        </p:txBody>
      </p:sp>
      <p:pic>
        <p:nvPicPr>
          <p:cNvPr id="9" name="Obrázek 8" descr="IMG_9164.JPG"/>
          <p:cNvPicPr>
            <a:picLocks noChangeAspect="1"/>
          </p:cNvPicPr>
          <p:nvPr/>
        </p:nvPicPr>
        <p:blipFill>
          <a:blip r:embed="rId3" cstate="print"/>
          <a:srcRect t="16008" r="15967"/>
          <a:stretch>
            <a:fillRect/>
          </a:stretch>
        </p:blipFill>
        <p:spPr>
          <a:xfrm>
            <a:off x="4823185" y="1871830"/>
            <a:ext cx="6906289" cy="460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V těsné blízkosti trati RZ</a:t>
            </a:r>
          </a:p>
        </p:txBody>
      </p:sp>
      <p:pic>
        <p:nvPicPr>
          <p:cNvPr id="7" name="Obrázek 6" descr="IMG_2038.JPG"/>
          <p:cNvPicPr>
            <a:picLocks noChangeAspect="1"/>
          </p:cNvPicPr>
          <p:nvPr/>
        </p:nvPicPr>
        <p:blipFill>
          <a:blip r:embed="rId3" cstate="print"/>
          <a:srcRect t="13184"/>
          <a:stretch>
            <a:fillRect/>
          </a:stretch>
        </p:blipFill>
        <p:spPr>
          <a:xfrm>
            <a:off x="4162762" y="1971339"/>
            <a:ext cx="7650000" cy="4429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V těsné blízkosti trati RZ</a:t>
            </a:r>
          </a:p>
        </p:txBody>
      </p:sp>
      <p:pic>
        <p:nvPicPr>
          <p:cNvPr id="6" name="Obrázek 5" descr="IMG_2144.JPG"/>
          <p:cNvPicPr>
            <a:picLocks noChangeAspect="1"/>
          </p:cNvPicPr>
          <p:nvPr/>
        </p:nvPicPr>
        <p:blipFill>
          <a:blip r:embed="rId3" cstate="print"/>
          <a:srcRect t="11102"/>
          <a:stretch>
            <a:fillRect/>
          </a:stretch>
        </p:blipFill>
        <p:spPr>
          <a:xfrm>
            <a:off x="4055185" y="1828800"/>
            <a:ext cx="7632000" cy="452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V těsné blízkosti trati RZ</a:t>
            </a:r>
          </a:p>
        </p:txBody>
      </p:sp>
      <p:pic>
        <p:nvPicPr>
          <p:cNvPr id="7" name="Obrázek 6" descr="IMG_2524.JPG"/>
          <p:cNvPicPr>
            <a:picLocks noChangeAspect="1"/>
          </p:cNvPicPr>
          <p:nvPr/>
        </p:nvPicPr>
        <p:blipFill>
          <a:blip r:embed="rId3" cstate="print"/>
          <a:srcRect b="11279"/>
          <a:stretch>
            <a:fillRect/>
          </a:stretch>
        </p:blipFill>
        <p:spPr>
          <a:xfrm>
            <a:off x="4205793" y="1916814"/>
            <a:ext cx="7650000" cy="4527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V těsné blízkosti trati RZ</a:t>
            </a:r>
          </a:p>
        </p:txBody>
      </p:sp>
      <p:pic>
        <p:nvPicPr>
          <p:cNvPr id="9" name="Obrázek 8" descr="IMG_2538.JPG"/>
          <p:cNvPicPr>
            <a:picLocks noChangeAspect="1"/>
          </p:cNvPicPr>
          <p:nvPr/>
        </p:nvPicPr>
        <p:blipFill>
          <a:blip r:embed="rId3" cstate="print"/>
          <a:srcRect t="8283" b="5277"/>
          <a:stretch>
            <a:fillRect/>
          </a:stretch>
        </p:blipFill>
        <p:spPr>
          <a:xfrm>
            <a:off x="4108973" y="1861073"/>
            <a:ext cx="7650000" cy="4410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 DELEGÁTI</a:t>
            </a:r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66220" y="1226559"/>
            <a:ext cx="10825779" cy="5443182"/>
          </a:xfrm>
        </p:spPr>
        <p:txBody>
          <a:bodyPr/>
          <a:lstStyle/>
          <a:p>
            <a:r>
              <a:rPr lang="cs-CZ" dirty="0" smtClean="0"/>
              <a:t>Pro rok </a:t>
            </a:r>
            <a:r>
              <a:rPr lang="cs-CZ" dirty="0" smtClean="0"/>
              <a:t>2021 </a:t>
            </a:r>
            <a:r>
              <a:rPr lang="cs-CZ" dirty="0" smtClean="0"/>
              <a:t>je řídícím výborem AS AČR jako Media delegáti jmenováni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Správou akreditací a výdejem vest je pověřen zástupce média delegátů Evžen </a:t>
            </a:r>
            <a:r>
              <a:rPr lang="cs-CZ" dirty="0" err="1" smtClean="0"/>
              <a:t>Gargulák</a:t>
            </a:r>
            <a:endParaRPr lang="cs-CZ" dirty="0"/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nadále se budou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vydávat a vybírat na každém podniku, to znamená že všichni akreditovaní si na každém podniku ve stanovém čase vestu vyzvednou a po skončení ji opět odevzdají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26087" y="2044005"/>
            <a:ext cx="3808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Karel Louda</a:t>
            </a:r>
          </a:p>
          <a:p>
            <a:r>
              <a:rPr lang="cs-CZ" sz="2800" dirty="0" smtClean="0"/>
              <a:t>+420 724 709 070</a:t>
            </a:r>
          </a:p>
          <a:p>
            <a:r>
              <a:rPr lang="cs-CZ" sz="2400" dirty="0" smtClean="0"/>
              <a:t>louda @</a:t>
            </a:r>
            <a:r>
              <a:rPr lang="cs-CZ" sz="2400" dirty="0" err="1" smtClean="0"/>
              <a:t>mediadelegat.cz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8156059" y="2044005"/>
            <a:ext cx="3827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Karel </a:t>
            </a:r>
            <a:r>
              <a:rPr lang="cs-CZ" sz="2800" dirty="0" err="1" smtClean="0"/>
              <a:t>Nevečeřal</a:t>
            </a:r>
            <a:endParaRPr lang="cs-CZ" sz="2800" dirty="0" smtClean="0"/>
          </a:p>
          <a:p>
            <a:r>
              <a:rPr lang="cs-CZ" sz="2800" dirty="0" smtClean="0"/>
              <a:t>+420 773 243 454</a:t>
            </a:r>
          </a:p>
          <a:p>
            <a:r>
              <a:rPr lang="cs-CZ" sz="2400" dirty="0" err="1" smtClean="0"/>
              <a:t>neveceral</a:t>
            </a:r>
            <a:r>
              <a:rPr lang="cs-CZ" sz="2400" dirty="0" smtClean="0"/>
              <a:t>@</a:t>
            </a:r>
            <a:r>
              <a:rPr lang="cs-CZ" sz="2400" dirty="0" err="1" smtClean="0"/>
              <a:t>mediadelegat.cz</a:t>
            </a:r>
            <a:endParaRPr lang="cs-CZ" sz="2400" dirty="0"/>
          </a:p>
        </p:txBody>
      </p:sp>
      <p:pic>
        <p:nvPicPr>
          <p:cNvPr id="8" name="Obrázek 7" descr="20190326_1957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1374" y="1828226"/>
            <a:ext cx="1376979" cy="1913862"/>
          </a:xfrm>
          <a:prstGeom prst="rect">
            <a:avLst/>
          </a:prstGeom>
        </p:spPr>
      </p:pic>
      <p:pic>
        <p:nvPicPr>
          <p:cNvPr id="9" name="Obrázek 8" descr="received_230281485337292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8983" y="1945176"/>
            <a:ext cx="1409252" cy="18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V těsné blízkosti trati RZ</a:t>
            </a:r>
          </a:p>
        </p:txBody>
      </p:sp>
      <p:pic>
        <p:nvPicPr>
          <p:cNvPr id="7" name="Obrázek 6" descr="IMG_2754.JPG"/>
          <p:cNvPicPr>
            <a:picLocks noChangeAspect="1"/>
          </p:cNvPicPr>
          <p:nvPr/>
        </p:nvPicPr>
        <p:blipFill>
          <a:blip r:embed="rId3" cstate="print"/>
          <a:srcRect t="8335"/>
          <a:stretch>
            <a:fillRect/>
          </a:stretch>
        </p:blipFill>
        <p:spPr>
          <a:xfrm>
            <a:off x="4209378" y="1882589"/>
            <a:ext cx="7650000" cy="4677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V těsné blízkosti trati RZ</a:t>
            </a:r>
          </a:p>
        </p:txBody>
      </p:sp>
      <p:pic>
        <p:nvPicPr>
          <p:cNvPr id="6" name="Obrázek 5" descr="IMG_2520.JPG"/>
          <p:cNvPicPr>
            <a:picLocks noChangeAspect="1"/>
          </p:cNvPicPr>
          <p:nvPr/>
        </p:nvPicPr>
        <p:blipFill>
          <a:blip r:embed="rId3" cstate="print"/>
          <a:srcRect t="10444"/>
          <a:stretch>
            <a:fillRect/>
          </a:stretch>
        </p:blipFill>
        <p:spPr>
          <a:xfrm>
            <a:off x="4022912" y="1828800"/>
            <a:ext cx="7650000" cy="4569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V těsné blízkosti trati RZ</a:t>
            </a:r>
          </a:p>
        </p:txBody>
      </p:sp>
      <p:pic>
        <p:nvPicPr>
          <p:cNvPr id="7" name="Obrázek 6" descr="IMG_2091.JPG"/>
          <p:cNvPicPr>
            <a:picLocks noChangeAspect="1"/>
          </p:cNvPicPr>
          <p:nvPr/>
        </p:nvPicPr>
        <p:blipFill>
          <a:blip r:embed="rId3" cstate="print"/>
          <a:srcRect t="9179" b="4381"/>
          <a:stretch>
            <a:fillRect/>
          </a:stretch>
        </p:blipFill>
        <p:spPr>
          <a:xfrm>
            <a:off x="4055184" y="1809974"/>
            <a:ext cx="7650000" cy="4410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 smtClean="0"/>
              <a:t>Pár dobrých příkladů</a:t>
            </a:r>
            <a:endParaRPr lang="cs-CZ" dirty="0"/>
          </a:p>
        </p:txBody>
      </p:sp>
      <p:pic>
        <p:nvPicPr>
          <p:cNvPr id="6" name="Obrázek 5" descr="IMG_2281.JPG"/>
          <p:cNvPicPr>
            <a:picLocks noChangeAspect="1"/>
          </p:cNvPicPr>
          <p:nvPr/>
        </p:nvPicPr>
        <p:blipFill>
          <a:blip r:embed="rId3" cstate="print"/>
          <a:srcRect t="16325" b="20416"/>
          <a:stretch>
            <a:fillRect/>
          </a:stretch>
        </p:blipFill>
        <p:spPr>
          <a:xfrm>
            <a:off x="5690232" y="1032734"/>
            <a:ext cx="6322922" cy="2667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 descr="IMG_23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4771" y="3722146"/>
            <a:ext cx="4314350" cy="2877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IMG_2763.JPG"/>
          <p:cNvPicPr>
            <a:picLocks noChangeAspect="1"/>
          </p:cNvPicPr>
          <p:nvPr/>
        </p:nvPicPr>
        <p:blipFill>
          <a:blip r:embed="rId5" cstate="print"/>
          <a:srcRect l="15491" t="14997" r="11036" b="20239"/>
          <a:stretch>
            <a:fillRect/>
          </a:stretch>
        </p:blipFill>
        <p:spPr>
          <a:xfrm>
            <a:off x="1667436" y="3256879"/>
            <a:ext cx="5708725" cy="3356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 descr="IMG_2755.JPG"/>
          <p:cNvPicPr>
            <a:picLocks noChangeAspect="1"/>
          </p:cNvPicPr>
          <p:nvPr/>
        </p:nvPicPr>
        <p:blipFill>
          <a:blip r:embed="rId6" cstate="print"/>
          <a:srcRect t="18928" r="13026"/>
          <a:stretch>
            <a:fillRect/>
          </a:stretch>
        </p:blipFill>
        <p:spPr>
          <a:xfrm>
            <a:off x="1591685" y="1753496"/>
            <a:ext cx="4142141" cy="257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53496" y="1291105"/>
            <a:ext cx="4862457" cy="5066664"/>
          </a:xfrm>
        </p:spPr>
        <p:txBody>
          <a:bodyPr/>
          <a:lstStyle/>
          <a:p>
            <a:r>
              <a:rPr lang="cs-CZ" dirty="0" smtClean="0"/>
              <a:t>Jakýkoli DRON podléhá podmínkám daných Úřadem pro letectví a letového provozu, to znamená, že nelze provozovat bez pilotního průkazu 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10594" name="Picture 2" descr="VÃ½sledek obrÃ¡zku pro dr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0470" y="2074937"/>
            <a:ext cx="4739154" cy="3497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PRAVIDLA PRO MÉDIA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Závěrem několik připomínek</a:t>
            </a:r>
          </a:p>
          <a:p>
            <a:pPr marL="534988" indent="-261938">
              <a:tabLst>
                <a:tab pos="985838" algn="l"/>
              </a:tabLst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Mějte vestu vždy oblečenou a visačku viditelnou</a:t>
            </a:r>
          </a:p>
          <a:p>
            <a:pPr marL="534988" indent="-261938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Respektujte zákazy zastavení na přístupech k RZ</a:t>
            </a:r>
          </a:p>
          <a:p>
            <a:pPr marL="534988" indent="-261938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Jednejte s pořadateli a hlavně přihlížejícími slušně</a:t>
            </a:r>
          </a:p>
          <a:p>
            <a:pPr marL="534988" indent="-261938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Neupravujte a neodstraňujte bezpečnostní prvky</a:t>
            </a:r>
          </a:p>
          <a:p>
            <a:pPr marL="534988" indent="-261938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Nepoškozujte lesní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porosty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4988" indent="-261938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Respektujte soukromé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pozemky a osetá pole a pole před sklizní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4988" indent="-261938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diváckých místech neomezujte výhled diváků</a:t>
            </a:r>
          </a:p>
          <a:p>
            <a:pPr marL="534988" indent="-261938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Neohrožujte svou přítomností posádky</a:t>
            </a:r>
          </a:p>
          <a:p>
            <a:pPr marL="534988" indent="-261938"/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případě mimořádné události respektujte soukromí zúčastněných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17434" y="4885266"/>
            <a:ext cx="9144000" cy="1800542"/>
          </a:xfrm>
        </p:spPr>
        <p:txBody>
          <a:bodyPr/>
          <a:lstStyle/>
          <a:p>
            <a:r>
              <a:rPr lang="cs-CZ" sz="5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Děkujeme za pozornost a přejeme mnoho krásných záběrů v sezóně </a:t>
            </a:r>
            <a:r>
              <a:rPr lang="cs-CZ" sz="5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2021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5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NOVINKY 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 smtClean="0"/>
              <a:t>PRO LETOŠNÍ ROK NEJSOU PLÁNOVÁNY ŽÁDNÉ NOVINKY...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 DELEGÁT - činnost</a:t>
            </a:r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 smtClean="0"/>
              <a:t>V </a:t>
            </a:r>
            <a:r>
              <a:rPr lang="cs-CZ" dirty="0"/>
              <a:t>průběhu rally </a:t>
            </a:r>
            <a:r>
              <a:rPr lang="cs-CZ" dirty="0" smtClean="0"/>
              <a:t>zprostředkovává komunikaci mezi médii a organizátorem </a:t>
            </a:r>
          </a:p>
          <a:p>
            <a:r>
              <a:rPr lang="cs-CZ" dirty="0" smtClean="0"/>
              <a:t>Přijímá podněty a připomínky adresované organizátorovi nebo řídícímu výboru AS AČR</a:t>
            </a:r>
          </a:p>
          <a:p>
            <a:r>
              <a:rPr lang="cs-CZ" dirty="0" smtClean="0"/>
              <a:t>Kontroluje </a:t>
            </a:r>
            <a:r>
              <a:rPr lang="cs-CZ" dirty="0"/>
              <a:t>dodržování bezpečnostních pravidel akreditovanými médii na trati RZ a je nápomocen při komunikaci s pořadateli</a:t>
            </a:r>
          </a:p>
          <a:p>
            <a:r>
              <a:rPr lang="cs-CZ" dirty="0"/>
              <a:t>V problematických místech upřesní situaci jak pořadatelům tak mediím</a:t>
            </a:r>
          </a:p>
          <a:p>
            <a:r>
              <a:rPr lang="cs-CZ" b="1" dirty="0" smtClean="0"/>
              <a:t>Mediální delegát má právo při </a:t>
            </a:r>
            <a:r>
              <a:rPr lang="cs-CZ" b="1" dirty="0" smtClean="0"/>
              <a:t>porušeních </a:t>
            </a:r>
            <a:r>
              <a:rPr lang="cs-CZ" b="1" dirty="0" smtClean="0"/>
              <a:t>bezpečnostních pravidel, porušení zásad slušného chování či opakovaných pochybeních odebrat dotyčnému „media vestu</a:t>
            </a:r>
            <a:r>
              <a:rPr lang="cs-CZ" b="1" dirty="0" smtClean="0"/>
              <a:t>“, a to i na místě a dotyčného vykázat</a:t>
            </a:r>
            <a:endParaRPr lang="cs-CZ" b="1" dirty="0" smtClean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 DELEGÁT - označení</a:t>
            </a:r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 smtClean="0"/>
              <a:t>Čas </a:t>
            </a:r>
            <a:r>
              <a:rPr lang="cs-CZ" dirty="0"/>
              <a:t>vjezdu do RZ pro Media delegáta je - 25 min. všichni pořadatelé na trati RZ </a:t>
            </a:r>
            <a:r>
              <a:rPr lang="cs-CZ" dirty="0" smtClean="0"/>
              <a:t>jsou s ním ve spojení a </a:t>
            </a:r>
            <a:r>
              <a:rPr lang="cs-CZ" dirty="0"/>
              <a:t>kdykoli jej můžou informovat o nevhodném chování akreditovaných medií</a:t>
            </a:r>
          </a:p>
          <a:p>
            <a:r>
              <a:rPr lang="cs-CZ" dirty="0"/>
              <a:t>Označení 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sp>
        <p:nvSpPr>
          <p:cNvPr id="6" name="Pravoúhlý trojúhelník 5"/>
          <p:cNvSpPr/>
          <p:nvPr/>
        </p:nvSpPr>
        <p:spPr>
          <a:xfrm rot="5400000">
            <a:off x="3071307" y="3332181"/>
            <a:ext cx="2167666" cy="2361305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076687" y="3571537"/>
            <a:ext cx="129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FF00"/>
                </a:solidFill>
                <a:latin typeface="Arial Black" pitchFamily="34" charset="0"/>
              </a:rPr>
              <a:t>05M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6000" y="3429000"/>
            <a:ext cx="4952104" cy="1219474"/>
          </a:xfrm>
          <a:prstGeom prst="rect">
            <a:avLst/>
          </a:prstGeom>
          <a:solidFill>
            <a:srgbClr val="00B050"/>
          </a:solidFill>
        </p:spPr>
        <p:txBody>
          <a:bodyPr wrap="square" tIns="360000" bIns="360000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FF00"/>
                </a:solidFill>
                <a:latin typeface="Arial Black" pitchFamily="34" charset="0"/>
              </a:rPr>
              <a:t>MEDIA DELEGAT</a:t>
            </a:r>
          </a:p>
        </p:txBody>
      </p:sp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OPATŘENÍ NA RZ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/>
              <a:t>Všechna bezpečnostní opatření na RZ jsou provedena dle Organizačně provozního řádu RZ a Bezpečnostního plánu a také tak musí být provedena</a:t>
            </a:r>
          </a:p>
          <a:p>
            <a:r>
              <a:rPr lang="cs-CZ" dirty="0"/>
              <a:t>Oba tyto dokumenty jsou schváleny Bezpečnostním delegátem </a:t>
            </a:r>
            <a:r>
              <a:rPr lang="cs-CZ" dirty="0" smtClean="0"/>
              <a:t>jmenovaným řídícím výborem </a:t>
            </a:r>
            <a:r>
              <a:rPr lang="cs-CZ" dirty="0"/>
              <a:t>AS AČR, který </a:t>
            </a:r>
            <a:r>
              <a:rPr lang="cs-CZ" dirty="0" smtClean="0"/>
              <a:t>provedená </a:t>
            </a:r>
            <a:r>
              <a:rPr lang="cs-CZ" dirty="0"/>
              <a:t>opatření kontroluje</a:t>
            </a:r>
          </a:p>
          <a:p>
            <a:r>
              <a:rPr lang="cs-CZ" dirty="0"/>
              <a:t>BP a OPŘRZ řeší </a:t>
            </a:r>
            <a:r>
              <a:rPr lang="cs-CZ" dirty="0" smtClean="0"/>
              <a:t>primárně </a:t>
            </a:r>
            <a:r>
              <a:rPr lang="cs-CZ" dirty="0"/>
              <a:t>bezpečnost diváků, přihlížejících, </a:t>
            </a:r>
            <a:r>
              <a:rPr lang="cs-CZ" dirty="0" smtClean="0"/>
              <a:t>pořadatelů a </a:t>
            </a:r>
            <a:r>
              <a:rPr lang="cs-CZ" dirty="0"/>
              <a:t>medií</a:t>
            </a:r>
            <a:r>
              <a:rPr lang="cs-CZ" dirty="0" smtClean="0"/>
              <a:t>…, sekundárně </a:t>
            </a:r>
            <a:r>
              <a:rPr lang="cs-CZ" dirty="0"/>
              <a:t>pak bezpečnost posádek…</a:t>
            </a:r>
          </a:p>
          <a:p>
            <a:r>
              <a:rPr lang="cs-CZ" dirty="0"/>
              <a:t>Veškerá bezpečnostní opatření musí být tedy beze zbytku provedena a během rally na jejich dodržování dohlíží pořadatelé na RZ</a:t>
            </a:r>
          </a:p>
          <a:p>
            <a:r>
              <a:rPr lang="cs-CZ" dirty="0"/>
              <a:t>Pokud by tato opatření někdo porušoval nebo nedodržoval může být RZ pozastavena či dokonce zrušena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BEZPEČNOSTNÍ OPATŘENÍ NA RZ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 žádném případě bezpečnostní prvky</a:t>
            </a:r>
          </a:p>
          <a:p>
            <a:pPr lvl="1"/>
            <a:r>
              <a:rPr lang="cs-CZ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NEUPRAVUJTE</a:t>
            </a:r>
            <a:endParaRPr lang="cs-CZ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cs-CZ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NEPŘESOUVEJTE</a:t>
            </a:r>
            <a:r>
              <a:rPr lang="cs-CZ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3"/>
            <a:r>
              <a:rPr lang="cs-CZ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NEODSTRAŇUJTE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95425" y="336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ZABEZPEČNÍ PROSTORŮ PRO DIVÁKY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95425" y="1226559"/>
            <a:ext cx="10515600" cy="5443182"/>
          </a:xfrm>
        </p:spPr>
        <p:txBody>
          <a:bodyPr/>
          <a:lstStyle/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7355" y="1376596"/>
            <a:ext cx="6605587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bdélník 9"/>
          <p:cNvSpPr/>
          <p:nvPr/>
        </p:nvSpPr>
        <p:spPr>
          <a:xfrm>
            <a:off x="1889133" y="3429001"/>
            <a:ext cx="3498655" cy="137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cs-CZ" sz="2800" kern="0" dirty="0">
                <a:latin typeface="Calibri" pitchFamily="34" charset="0"/>
              </a:rPr>
              <a:t>dvojitá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endParaRPr lang="cs-CZ" sz="2800" kern="0" dirty="0">
              <a:latin typeface="Calibri" pitchFamily="34" charset="0"/>
            </a:endParaRPr>
          </a:p>
          <a:p>
            <a:endParaRPr lang="cs-CZ" sz="28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1131" y="4127968"/>
            <a:ext cx="660876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délník 11"/>
          <p:cNvSpPr/>
          <p:nvPr/>
        </p:nvSpPr>
        <p:spPr>
          <a:xfrm>
            <a:off x="1772591" y="1245327"/>
            <a:ext cx="10142318" cy="18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cs-CZ" sz="2800" kern="0" dirty="0">
                <a:latin typeface="Calibri" pitchFamily="34" charset="0"/>
              </a:rPr>
              <a:t>hradící páska „mlíko“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cs-CZ" sz="2800" kern="0" dirty="0">
                <a:latin typeface="Calibri" pitchFamily="34" charset="0"/>
              </a:rPr>
              <a:t>jednoduchá</a:t>
            </a:r>
          </a:p>
          <a:p>
            <a:pPr marL="342900" lvl="0" indent="-3429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endParaRPr lang="cs-CZ" sz="2800" kern="0" dirty="0">
              <a:latin typeface="Calibri" pitchFamily="34" charset="0"/>
            </a:endParaRP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90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toklub České republiky - titulka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toklub České republiky - titulka" id="{4933A62F-F243-46EF-8E99-E8D33DEBBBD1}" vid="{CBC3F5E1-94A8-4BC1-AAE8-D3A308BE8110}"/>
    </a:ext>
  </a:extLst>
</a:theme>
</file>

<file path=ppt/theme/theme3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3841</TotalTime>
  <Words>888</Words>
  <Application>Microsoft Office PowerPoint</Application>
  <PresentationFormat>Širokoúhlá obrazovka</PresentationFormat>
  <Paragraphs>184</Paragraphs>
  <Slides>36</Slides>
  <Notes>30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5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Wingdings</vt:lpstr>
      <vt:lpstr>Vlastní návrh</vt:lpstr>
      <vt:lpstr>Autoklub České republiky - titulka</vt:lpstr>
      <vt:lpstr>1_Vlastní návrh</vt:lpstr>
      <vt:lpstr>2_Vlastní návrh</vt:lpstr>
      <vt:lpstr>3_Vlastní návrh</vt:lpstr>
      <vt:lpstr>Acrobat Document</vt:lpstr>
      <vt:lpstr>AKREDITOVANÁ MEDIA 2021  BEZPEČNOST NA RZ</vt:lpstr>
      <vt:lpstr>ZHODNOCENÍ SEZÓNY 2020</vt:lpstr>
      <vt:lpstr>MEDIA DELEGÁTI</vt:lpstr>
      <vt:lpstr>NOVINKY 2021</vt:lpstr>
      <vt:lpstr>MEDIA DELEGÁT - činnost</vt:lpstr>
      <vt:lpstr>MEDIA DELEGÁT - označení</vt:lpstr>
      <vt:lpstr>BEZPEČNOSTNÍ OPATŘENÍ NA RZ</vt:lpstr>
      <vt:lpstr>BEZPEČNOSTNÍ OPATŘENÍ NA RZ</vt:lpstr>
      <vt:lpstr>ZABEZPEČNÍ PROSTORŮ PRO DIVÁKY</vt:lpstr>
      <vt:lpstr>ZABEZPEČENÍ PROSTORŮ PRO DIVÁKY </vt:lpstr>
      <vt:lpstr>ZABEZPEČENÍ ZAKÁZANÝCH PROSTORŮ</vt:lpstr>
      <vt:lpstr>ZABEZPEČENÍ V OBCÍCH </vt:lpstr>
      <vt:lpstr>ZABEZPEČENÍ V OBCÍCH</vt:lpstr>
      <vt:lpstr>OSTATNÍ ZABEZPEČENÍ 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BEZPEČNOSTNÍ PRAVIDLA PRO MÉDIA</vt:lpstr>
      <vt:lpstr>Děkujeme za pozornost a přejeme mnoho krásných záběrů v sezóně 2021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Mašková Michaela</dc:creator>
  <cp:lastModifiedBy>Karel Louda</cp:lastModifiedBy>
  <cp:revision>123</cp:revision>
  <dcterms:created xsi:type="dcterms:W3CDTF">2015-02-26T09:29:38Z</dcterms:created>
  <dcterms:modified xsi:type="dcterms:W3CDTF">2021-03-18T12:18:25Z</dcterms:modified>
</cp:coreProperties>
</file>