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70" r:id="rId3"/>
    <p:sldId id="268" r:id="rId4"/>
    <p:sldId id="267" r:id="rId5"/>
    <p:sldId id="273" r:id="rId6"/>
    <p:sldId id="272" r:id="rId7"/>
    <p:sldId id="271" r:id="rId8"/>
    <p:sldId id="266" r:id="rId9"/>
    <p:sldId id="276" r:id="rId10"/>
    <p:sldId id="275" r:id="rId11"/>
    <p:sldId id="278" r:id="rId12"/>
    <p:sldId id="281" r:id="rId13"/>
    <p:sldId id="260" r:id="rId14"/>
    <p:sldId id="264" r:id="rId15"/>
    <p:sldId id="263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48F4F6-52EA-4B8D-8654-D95D1D3E1E46}" type="datetimeFigureOut">
              <a:rPr lang="en-GB"/>
              <a:pPr>
                <a:defRPr/>
              </a:pPr>
              <a:t>01/02/2012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97F851-11CF-4C3C-AF2D-9B19AEA5E1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H" smtClean="0"/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3E6060-5A31-491D-B63F-4422B0A15EBD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C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Site officiel de Molly: Australienne</a:t>
            </a:r>
            <a:endParaRPr lang="fr-CH" smtClean="0"/>
          </a:p>
        </p:txBody>
      </p:sp>
      <p:sp>
        <p:nvSpPr>
          <p:cNvPr id="604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205883-EF63-4456-98F8-315C3510E085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C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Site officiel de Molly: Australienne</a:t>
            </a:r>
            <a:endParaRPr lang="fr-CH" smtClean="0"/>
          </a:p>
        </p:txBody>
      </p:sp>
      <p:sp>
        <p:nvSpPr>
          <p:cNvPr id="624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364C95-A42C-4720-96EE-78510B28E9BE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C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Site officiel de Molly: Australienne</a:t>
            </a:r>
            <a:endParaRPr lang="fr-CH" smtClean="0"/>
          </a:p>
        </p:txBody>
      </p:sp>
      <p:sp>
        <p:nvSpPr>
          <p:cNvPr id="645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1C7A72-F274-4803-8B8B-DA0AA4062D1A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C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Site officiel de Molly: Australienne</a:t>
            </a:r>
            <a:endParaRPr lang="fr-CH" smtClean="0"/>
          </a:p>
        </p:txBody>
      </p:sp>
      <p:sp>
        <p:nvSpPr>
          <p:cNvPr id="665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579A7F-357C-4ECC-B93D-0495FCEC5B20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C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Site officiel de Molly: Australienne</a:t>
            </a:r>
            <a:endParaRPr lang="fr-CH" smtClean="0"/>
          </a:p>
        </p:txBody>
      </p:sp>
      <p:sp>
        <p:nvSpPr>
          <p:cNvPr id="686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BC87F-D736-4E9A-8643-E2F3E717D520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C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Site officiel de Molly: Australienne</a:t>
            </a:r>
            <a:endParaRPr lang="fr-CH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232826-E674-4F79-9CAF-CBA21E50B7C2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C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Site officiel de Molly: Australienne</a:t>
            </a:r>
            <a:endParaRPr lang="fr-CH" smtClean="0"/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964FC4-40BC-45AB-B560-EE5D364F1E15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C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Site officiel de Molly: Australienne</a:t>
            </a:r>
            <a:endParaRPr lang="fr-CH" smtClean="0"/>
          </a:p>
        </p:txBody>
      </p:sp>
      <p:sp>
        <p:nvSpPr>
          <p:cNvPr id="358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AB760F-FAAD-487F-84A7-C7D9D8B7D09E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C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Site officiel de Molly: Australienne</a:t>
            </a:r>
            <a:endParaRPr lang="fr-CH" smtClean="0"/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43942A-E955-4465-962C-883A22BBD0DB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C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Site officiel de Molly: Australienne</a:t>
            </a:r>
            <a:endParaRPr lang="fr-CH" smtClean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99EDFD-8D1F-41D2-96BB-A5AE1F13D12F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C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Site officiel de Molly: Australienne</a:t>
            </a:r>
            <a:endParaRPr lang="fr-CH" smtClean="0"/>
          </a:p>
        </p:txBody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683418-7065-48DE-B120-767180977D52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C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Site officiel de Molly: Australienne</a:t>
            </a:r>
            <a:endParaRPr lang="fr-CH" smtClean="0"/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ADB03F-AE80-414C-8189-AF3AFE4C20EA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C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Site officiel de Molly: Australienne</a:t>
            </a:r>
            <a:endParaRPr lang="fr-CH" smtClean="0"/>
          </a:p>
        </p:txBody>
      </p:sp>
      <p:sp>
        <p:nvSpPr>
          <p:cNvPr id="481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F3D0D3-93B7-410A-9132-F26EA167704F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C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21CEB-177F-43D7-8319-94FA272CF876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2AAD6-56BB-4FE5-B59D-BC7BA2C16CC4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9965-9421-439C-B2C4-28CF17E7E652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E662-D104-4B15-BEC9-613141075107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D932-2E75-4D90-AFF5-0D80EC00B7AA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22454-2985-4348-9BF0-70D75CE18B28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A08A-1858-48C2-AA45-146C6AB016D9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D7C3-2B74-4AF8-983A-1A7F1D05F030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62E7-94B9-4D06-A34C-03D7F705A73E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250A-36A8-4CBB-A5A2-4CC2BEE1AC66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C1E2-13FD-4E54-BC4C-56F530E592DB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E784-CFAC-4E2F-AB64-0FD45854DFF5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726A-1D0D-417C-AE10-1692B6042C4E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01B33-174D-4D5F-BECC-6D7DA8F3C2C4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000B-44B0-4E12-9211-B4B75D6A34B9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5703-8935-4CB4-B85E-64C4E1C9C605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BA18-0AA7-4833-B2E4-E586EF6F2A77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9E02-4EF7-4D30-8657-DB17F28C8B7C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819AC-E4B9-4AB7-8D1E-74305D45EA75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0162-7B95-45DA-B01E-39C1A2C6AD67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A155-FE09-40E2-9089-14784AD9F9CF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51536-F4B9-4F56-9E00-6335293E57CF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E7F7-9CFC-4D32-AFFD-85F19D66E440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193C-D0C7-40C0-928D-B16A4A4DACDE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5090-6C90-49C1-94FF-2738E4E79E3A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A570-1530-484E-802D-3F461A75B136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216A-1E03-4978-A2AB-11028A396147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05333-46A2-400A-B9F4-EA06C77E8330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1DC94-6194-442B-98B2-C0733C3B3E69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B4A4-7E5D-4E48-A779-947FBEDC1551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1B18-6C53-4ECB-AE09-B9067BFDF538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BD34-2492-421F-AEC7-D7D1CCA98FF5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A5653-C111-4FC3-91FE-D094149993B0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AC00-2A84-4E75-AF4A-6AD1B5FFC907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7992-B459-4223-9B5B-A812BA9D30F0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727C-3A2D-436E-A2A1-AAE22ABA7994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F7184-A2BF-4D95-8DBB-F270C30918C2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52E04-C62B-49C6-A2D1-AEE1FFCCDE46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AF28-2534-412E-9695-1B3B86E2CAF0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113A-A4BB-4112-B762-014ADF23A42D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1855F-C5F9-497A-99B1-E23152CA8076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193E3-CF8D-4B4B-9130-99F6003719BB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0243-7963-4C29-BE3D-E20F2C7E5C7F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2675-D6EA-4F01-9647-4034291417CC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</a:defRPr>
            </a:lvl1pPr>
          </a:lstStyle>
          <a:p>
            <a:pPr>
              <a:defRPr/>
            </a:pPr>
            <a:fld id="{94BFFAF8-814F-42A2-B9E3-C832D3676403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</a:defRPr>
            </a:lvl1pPr>
          </a:lstStyle>
          <a:p>
            <a:pPr>
              <a:defRPr/>
            </a:pPr>
            <a:fld id="{214BEFA7-A3CE-46FF-A5C9-141B344905E2}" type="slidenum">
              <a:rPr lang="fr-CH"/>
              <a:pPr>
                <a:defRPr/>
              </a:pPr>
              <a:t>‹#›</a:t>
            </a:fld>
            <a:endParaRPr lang="fr-CH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96" r:id="rId3"/>
    <p:sldLayoutId id="2147483686" r:id="rId4"/>
    <p:sldLayoutId id="2147483687" r:id="rId5"/>
    <p:sldLayoutId id="2147483688" r:id="rId6"/>
    <p:sldLayoutId id="2147483697" r:id="rId7"/>
    <p:sldLayoutId id="2147483698" r:id="rId8"/>
    <p:sldLayoutId id="2147483699" r:id="rId9"/>
    <p:sldLayoutId id="214748368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31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331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</a:defRPr>
            </a:lvl1pPr>
          </a:lstStyle>
          <a:p>
            <a:pPr>
              <a:defRPr/>
            </a:pPr>
            <a:fld id="{F4C4C944-C010-49E4-B110-4507060826B1}" type="datetimeFigureOut">
              <a:rPr lang="fr-CH"/>
              <a:pPr>
                <a:defRPr/>
              </a:pPr>
              <a:t>01.02.2012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</a:defRPr>
            </a:lvl1pPr>
          </a:lstStyle>
          <a:p>
            <a:pPr>
              <a:defRPr/>
            </a:pPr>
            <a:fld id="{394951DA-0E01-4FB1-90AA-B01F676C2C7D}" type="slidenum">
              <a:rPr lang="fr-CH"/>
              <a:pPr>
                <a:defRPr/>
              </a:pPr>
              <a:t>‹#›</a:t>
            </a:fld>
            <a:endParaRPr lang="fr-CH"/>
          </a:p>
        </p:txBody>
      </p:sp>
      <p:sp>
        <p:nvSpPr>
          <p:cNvPr id="133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702" r:id="rId3"/>
    <p:sldLayoutId id="2147483691" r:id="rId4"/>
    <p:sldLayoutId id="2147483692" r:id="rId5"/>
    <p:sldLayoutId id="2147483693" r:id="rId6"/>
    <p:sldLayoutId id="2147483703" r:id="rId7"/>
    <p:sldLayoutId id="2147483704" r:id="rId8"/>
    <p:sldLayoutId id="2147483705" r:id="rId9"/>
    <p:sldLayoutId id="2147483694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4.jpeg"/><Relationship Id="rId3" Type="http://schemas.openxmlformats.org/officeDocument/2006/relationships/image" Target="../media/image11.jpeg"/><Relationship Id="rId7" Type="http://schemas.openxmlformats.org/officeDocument/2006/relationships/hyperlink" Target="http://static-jpeg.eve-auto.fr/wp-content/uploads/2011/05/Danica-Patrick1.jpg" TargetMode="Externa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-108520" y="5046456"/>
            <a:ext cx="9361040" cy="19109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66788" y="2528888"/>
            <a:ext cx="7210425" cy="2484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re 1"/>
          <p:cNvSpPr txBox="1">
            <a:spLocks/>
          </p:cNvSpPr>
          <p:nvPr/>
        </p:nvSpPr>
        <p:spPr bwMode="auto">
          <a:xfrm>
            <a:off x="684213" y="11588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4000">
                <a:solidFill>
                  <a:srgbClr val="FFFFFF"/>
                </a:solidFill>
                <a:latin typeface="Candara" pitchFamily="34" charset="0"/>
              </a:rPr>
              <a:t>WMC </a:t>
            </a:r>
            <a:r>
              <a:rPr lang="cs-CZ" sz="4000">
                <a:solidFill>
                  <a:srgbClr val="FFFFFF"/>
                </a:solidFill>
                <a:latin typeface="Candara" pitchFamily="34" charset="0"/>
              </a:rPr>
              <a:t> - Zvolené jezdkyně</a:t>
            </a:r>
            <a:endParaRPr lang="en-GB" sz="4000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733675"/>
            <a:ext cx="26733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5" descr="E:\WMC\Photos Pilotes\maiken-rasmuss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700213"/>
            <a:ext cx="288766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6" descr="E:\WMC\Photos Pilotes\taylorWRCmolly2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2688" y="2133600"/>
            <a:ext cx="1928812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ZoneTexte 4"/>
          <p:cNvSpPr txBox="1">
            <a:spLocks noChangeArrowheads="1"/>
          </p:cNvSpPr>
          <p:nvPr/>
        </p:nvSpPr>
        <p:spPr bwMode="auto">
          <a:xfrm>
            <a:off x="6084888" y="4557713"/>
            <a:ext cx="247808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lvl="1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GB" sz="1400" b="1">
                <a:solidFill>
                  <a:schemeClr val="tx2"/>
                </a:solidFill>
                <a:latin typeface="CG Times"/>
              </a:rPr>
              <a:t>Lucile Cypriano</a:t>
            </a:r>
          </a:p>
          <a:p>
            <a:pPr marL="273050" lvl="1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GB" sz="1400">
                <a:solidFill>
                  <a:schemeClr val="tx2"/>
                </a:solidFill>
                <a:latin typeface="CG Times"/>
              </a:rPr>
              <a:t>CIK-FIA Academy Trophy</a:t>
            </a:r>
          </a:p>
          <a:p>
            <a:pPr marL="273050" lvl="1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cs-CZ" sz="1400">
                <a:solidFill>
                  <a:schemeClr val="tx2"/>
                </a:solidFill>
                <a:latin typeface="CG Times"/>
              </a:rPr>
              <a:t>Zvolena</a:t>
            </a:r>
            <a:r>
              <a:rPr lang="en-GB" sz="1400">
                <a:solidFill>
                  <a:schemeClr val="tx2"/>
                </a:solidFill>
                <a:latin typeface="CG Times"/>
              </a:rPr>
              <a:t> 27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. dubna</a:t>
            </a:r>
            <a:r>
              <a:rPr lang="en-GB" sz="1400">
                <a:solidFill>
                  <a:schemeClr val="tx2"/>
                </a:solidFill>
                <a:latin typeface="CG Times"/>
              </a:rPr>
              <a:t> 2011</a:t>
            </a:r>
          </a:p>
        </p:txBody>
      </p:sp>
      <p:sp>
        <p:nvSpPr>
          <p:cNvPr id="59398" name="ZoneTexte 5"/>
          <p:cNvSpPr txBox="1">
            <a:spLocks noChangeArrowheads="1"/>
          </p:cNvSpPr>
          <p:nvPr/>
        </p:nvSpPr>
        <p:spPr bwMode="auto">
          <a:xfrm>
            <a:off x="395288" y="3624263"/>
            <a:ext cx="28908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lvl="1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GB" sz="1400" b="1">
                <a:solidFill>
                  <a:schemeClr val="tx2"/>
                </a:solidFill>
                <a:latin typeface="CG Times"/>
              </a:rPr>
              <a:t>Maiken Rasmussen</a:t>
            </a:r>
          </a:p>
          <a:p>
            <a:pPr marL="273050" lvl="1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GB" sz="1400">
                <a:solidFill>
                  <a:schemeClr val="tx2"/>
                </a:solidFill>
                <a:latin typeface="CG Times"/>
              </a:rPr>
              <a:t>Volkswagen Scirocco R-Cup</a:t>
            </a:r>
          </a:p>
          <a:p>
            <a:pPr marL="273050" lvl="1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cs-CZ" sz="1400">
                <a:solidFill>
                  <a:schemeClr val="tx2"/>
                </a:solidFill>
                <a:latin typeface="CG Times"/>
              </a:rPr>
              <a:t>Zvolena –</a:t>
            </a:r>
            <a:r>
              <a:rPr lang="en-GB" sz="1400">
                <a:solidFill>
                  <a:schemeClr val="tx2"/>
                </a:solidFill>
                <a:latin typeface="CG Times"/>
              </a:rPr>
              <a:t> 24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. října </a:t>
            </a:r>
            <a:r>
              <a:rPr lang="en-GB" sz="1400">
                <a:solidFill>
                  <a:schemeClr val="tx2"/>
                </a:solidFill>
                <a:latin typeface="CG Times"/>
              </a:rPr>
              <a:t>2010</a:t>
            </a:r>
          </a:p>
        </p:txBody>
      </p:sp>
      <p:sp>
        <p:nvSpPr>
          <p:cNvPr id="59399" name="ZoneTexte 6"/>
          <p:cNvSpPr txBox="1">
            <a:spLocks noChangeArrowheads="1"/>
          </p:cNvSpPr>
          <p:nvPr/>
        </p:nvSpPr>
        <p:spPr bwMode="auto">
          <a:xfrm>
            <a:off x="3563938" y="5035550"/>
            <a:ext cx="25844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lvl="1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GB" sz="1400" b="1">
                <a:solidFill>
                  <a:schemeClr val="tx2"/>
                </a:solidFill>
                <a:latin typeface="CG Times"/>
              </a:rPr>
              <a:t>Molly Taylor</a:t>
            </a:r>
          </a:p>
          <a:p>
            <a:pPr marL="273050" lvl="1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GB" sz="1400">
                <a:solidFill>
                  <a:schemeClr val="tx2"/>
                </a:solidFill>
                <a:latin typeface="CG Times"/>
              </a:rPr>
              <a:t>WRC – Rally </a:t>
            </a:r>
            <a:r>
              <a:rPr lang="en-GB" sz="1400">
                <a:solidFill>
                  <a:schemeClr val="tx2"/>
                </a:solidFill>
              </a:rPr>
              <a:t>Academy</a:t>
            </a:r>
            <a:r>
              <a:rPr lang="en-GB" sz="1400"/>
              <a:t> </a:t>
            </a:r>
            <a:endParaRPr lang="en-GB" sz="1400">
              <a:solidFill>
                <a:schemeClr val="tx2"/>
              </a:solidFill>
              <a:latin typeface="CG Times"/>
            </a:endParaRPr>
          </a:p>
          <a:p>
            <a:pPr marL="273050" lvl="1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cs-CZ" sz="1400">
                <a:solidFill>
                  <a:schemeClr val="tx2"/>
                </a:solidFill>
                <a:latin typeface="CG Times"/>
              </a:rPr>
              <a:t>Zvolena</a:t>
            </a:r>
            <a:r>
              <a:rPr lang="en-GB" sz="1400">
                <a:solidFill>
                  <a:schemeClr val="tx2"/>
                </a:solidFill>
                <a:latin typeface="CG Times"/>
              </a:rPr>
              <a:t> 11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. listopadu </a:t>
            </a:r>
            <a:r>
              <a:rPr lang="en-GB" sz="1400">
                <a:solidFill>
                  <a:schemeClr val="tx2"/>
                </a:solidFill>
                <a:latin typeface="CG Times"/>
              </a:rPr>
              <a:t>2010</a:t>
            </a:r>
          </a:p>
        </p:txBody>
      </p:sp>
      <p:pic>
        <p:nvPicPr>
          <p:cNvPr id="5940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900" y="6165850"/>
            <a:ext cx="1476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re 1"/>
          <p:cNvSpPr txBox="1">
            <a:spLocks/>
          </p:cNvSpPr>
          <p:nvPr/>
        </p:nvSpPr>
        <p:spPr bwMode="auto">
          <a:xfrm>
            <a:off x="663575" y="11588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3200" b="1">
                <a:solidFill>
                  <a:srgbClr val="FFFFFF"/>
                </a:solidFill>
                <a:latin typeface="Candara" pitchFamily="34" charset="0"/>
              </a:rPr>
              <a:t>…</a:t>
            </a:r>
            <a:r>
              <a:rPr lang="cs-CZ" sz="3200" b="1">
                <a:solidFill>
                  <a:srgbClr val="FFFFFF"/>
                </a:solidFill>
                <a:latin typeface="Candara" pitchFamily="34" charset="0"/>
              </a:rPr>
              <a:t>ve stopách těch nejlepších…</a:t>
            </a:r>
            <a:endParaRPr lang="en-GB" sz="3200" b="1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3" name="Picture 5" descr="http://www.autosport.nl/cms/images/stories/2010/Internationaal/24%20uren%20van%20Le%20Mans%202010/Voorbeschouwing/cyndie_alleman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4438" y="4375150"/>
            <a:ext cx="117475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1443" name="ZoneTexte 3"/>
          <p:cNvSpPr txBox="1">
            <a:spLocks noChangeArrowheads="1"/>
          </p:cNvSpPr>
          <p:nvPr/>
        </p:nvSpPr>
        <p:spPr bwMode="auto">
          <a:xfrm>
            <a:off x="3616325" y="6138863"/>
            <a:ext cx="1449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>
                <a:solidFill>
                  <a:schemeClr val="tx2"/>
                </a:solidFill>
                <a:latin typeface="CG Times"/>
              </a:rPr>
              <a:t>Cyndie Allemann</a:t>
            </a:r>
          </a:p>
        </p:txBody>
      </p:sp>
      <p:pic>
        <p:nvPicPr>
          <p:cNvPr id="5" name="Picture 7" descr="http://www.dna.fr/fr/images/67e69eb1-83ab-4a1e-9869-4079bd83c27a/DNA_02/Cathy-Muller-tout-sourire-au-moment-de-renouer-avec-la-competition.-Quinze-ans-apres...-(-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588" y="1601788"/>
            <a:ext cx="1235075" cy="172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1445" name="ZoneTexte 4"/>
          <p:cNvSpPr txBox="1">
            <a:spLocks noChangeArrowheads="1"/>
          </p:cNvSpPr>
          <p:nvPr/>
        </p:nvSpPr>
        <p:spPr bwMode="auto">
          <a:xfrm>
            <a:off x="3036888" y="3336925"/>
            <a:ext cx="1144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tx2"/>
                </a:solidFill>
                <a:latin typeface="CG Times"/>
              </a:rPr>
              <a:t>Cathy Muller</a:t>
            </a:r>
            <a:endParaRPr lang="fr-CH" sz="1400">
              <a:solidFill>
                <a:schemeClr val="tx2"/>
              </a:solidFill>
              <a:latin typeface="CG Times"/>
            </a:endParaRPr>
          </a:p>
        </p:txBody>
      </p:sp>
      <p:pic>
        <p:nvPicPr>
          <p:cNvPr id="7" name="Picture 9" descr="http://i253.photobucket.com/albums/hh72/kenyanobserver/michele%20mouton/MicheleMouton_smiling.jpg"/>
          <p:cNvPicPr>
            <a:picLocks noChangeAspect="1" noChangeArrowheads="1"/>
          </p:cNvPicPr>
          <p:nvPr/>
        </p:nvPicPr>
        <p:blipFill rotWithShape="1">
          <a:blip r:embed="rId5" cstate="print"/>
          <a:srcRect b="4287"/>
          <a:stretch/>
        </p:blipFill>
        <p:spPr bwMode="auto">
          <a:xfrm>
            <a:off x="6588125" y="2236788"/>
            <a:ext cx="2414588" cy="153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1447" name="ZoneTexte 5"/>
          <p:cNvSpPr txBox="1">
            <a:spLocks noChangeArrowheads="1"/>
          </p:cNvSpPr>
          <p:nvPr/>
        </p:nvSpPr>
        <p:spPr bwMode="auto">
          <a:xfrm>
            <a:off x="6994525" y="3770313"/>
            <a:ext cx="14335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tx2"/>
                </a:solidFill>
                <a:latin typeface="CG Times"/>
              </a:rPr>
              <a:t>Michèle Mouton</a:t>
            </a:r>
            <a:endParaRPr lang="fr-CH" sz="1400">
              <a:solidFill>
                <a:schemeClr val="tx2"/>
              </a:solidFill>
              <a:latin typeface="CG Times"/>
            </a:endParaRPr>
          </a:p>
        </p:txBody>
      </p:sp>
      <p:pic>
        <p:nvPicPr>
          <p:cNvPr id="9" name="Picture 11" descr="http://www.endurance-info.com/version2/images/news/Vanina_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0175" y="4854575"/>
            <a:ext cx="1773238" cy="118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1449" name="ZoneTexte 6"/>
          <p:cNvSpPr txBox="1">
            <a:spLocks noChangeArrowheads="1"/>
          </p:cNvSpPr>
          <p:nvPr/>
        </p:nvSpPr>
        <p:spPr bwMode="auto">
          <a:xfrm>
            <a:off x="5576888" y="6067425"/>
            <a:ext cx="1039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>
                <a:solidFill>
                  <a:schemeClr val="tx2"/>
                </a:solidFill>
                <a:latin typeface="CG Times"/>
              </a:rPr>
              <a:t>Vanina Ickx</a:t>
            </a:r>
          </a:p>
        </p:txBody>
      </p:sp>
      <p:sp>
        <p:nvSpPr>
          <p:cNvPr id="61450" name="ZoneTexte 7"/>
          <p:cNvSpPr txBox="1">
            <a:spLocks noChangeArrowheads="1"/>
          </p:cNvSpPr>
          <p:nvPr/>
        </p:nvSpPr>
        <p:spPr bwMode="auto">
          <a:xfrm>
            <a:off x="866775" y="3068638"/>
            <a:ext cx="12573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>
                <a:solidFill>
                  <a:schemeClr val="tx2"/>
                </a:solidFill>
                <a:latin typeface="CG Times"/>
              </a:rPr>
              <a:t>Danica Patrick</a:t>
            </a:r>
          </a:p>
        </p:txBody>
      </p:sp>
      <p:pic>
        <p:nvPicPr>
          <p:cNvPr id="12" name="Picture 15" descr="http://static-jpeg.eve-auto.fr/wp-content/uploads/2011/05/Danica-Patrick1-638x50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425" y="1341438"/>
            <a:ext cx="2101850" cy="164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3" name="Picture 2" descr="http://www.endurance-info.com/version2/images/news/2009_FLM_Natach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84363" y="4184650"/>
            <a:ext cx="1689100" cy="136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1453" name="ZoneTexte 8"/>
          <p:cNvSpPr txBox="1">
            <a:spLocks noChangeArrowheads="1"/>
          </p:cNvSpPr>
          <p:nvPr/>
        </p:nvSpPr>
        <p:spPr bwMode="auto">
          <a:xfrm>
            <a:off x="1922463" y="5562600"/>
            <a:ext cx="154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>
                <a:solidFill>
                  <a:schemeClr val="tx2"/>
                </a:solidFill>
                <a:latin typeface="CG Times"/>
              </a:rPr>
              <a:t>Natacha Gachnang</a:t>
            </a:r>
          </a:p>
        </p:txBody>
      </p:sp>
      <p:pic>
        <p:nvPicPr>
          <p:cNvPr id="61454" name="Picture 4" descr="E:\WMC\Photos Pilotes\Rahel%20Fre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716338"/>
            <a:ext cx="1404937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5" name="ZoneTexte 19"/>
          <p:cNvSpPr txBox="1">
            <a:spLocks noChangeArrowheads="1"/>
          </p:cNvSpPr>
          <p:nvPr/>
        </p:nvSpPr>
        <p:spPr bwMode="auto">
          <a:xfrm>
            <a:off x="392113" y="5284788"/>
            <a:ext cx="979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fr-CH" sz="1400">
                <a:solidFill>
                  <a:schemeClr val="tx2"/>
                </a:solidFill>
                <a:latin typeface="CG Times"/>
              </a:rPr>
              <a:t>Rahel Frey</a:t>
            </a:r>
          </a:p>
        </p:txBody>
      </p:sp>
      <p:pic>
        <p:nvPicPr>
          <p:cNvPr id="6145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388" y="4533900"/>
            <a:ext cx="1855787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7" name="ZoneTexte 21"/>
          <p:cNvSpPr txBox="1">
            <a:spLocks noChangeArrowheads="1"/>
          </p:cNvSpPr>
          <p:nvPr/>
        </p:nvSpPr>
        <p:spPr bwMode="auto">
          <a:xfrm>
            <a:off x="7248525" y="5778500"/>
            <a:ext cx="1687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fr-FR" sz="1400">
                <a:solidFill>
                  <a:schemeClr val="tx2"/>
                </a:solidFill>
                <a:latin typeface="CG Times"/>
              </a:rPr>
              <a:t>Simona De Silvestro</a:t>
            </a:r>
          </a:p>
        </p:txBody>
      </p:sp>
      <p:pic>
        <p:nvPicPr>
          <p:cNvPr id="61458" name="Image 10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08525" y="1912938"/>
            <a:ext cx="16637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9" name="ZoneTexte 23"/>
          <p:cNvSpPr txBox="1">
            <a:spLocks noChangeArrowheads="1"/>
          </p:cNvSpPr>
          <p:nvPr/>
        </p:nvSpPr>
        <p:spPr bwMode="auto">
          <a:xfrm>
            <a:off x="4764088" y="3697288"/>
            <a:ext cx="1463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chemeClr val="tx2"/>
                </a:solidFill>
                <a:latin typeface="CG Times"/>
              </a:rPr>
              <a:t>Katherine Legge</a:t>
            </a:r>
            <a:endParaRPr lang="fr-CH" sz="1400">
              <a:solidFill>
                <a:schemeClr val="tx2"/>
              </a:solidFill>
              <a:latin typeface="CG Times"/>
            </a:endParaRPr>
          </a:p>
        </p:txBody>
      </p:sp>
      <p:pic>
        <p:nvPicPr>
          <p:cNvPr id="6146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5900" y="6165850"/>
            <a:ext cx="1476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u contenu 2"/>
          <p:cNvSpPr txBox="1">
            <a:spLocks/>
          </p:cNvSpPr>
          <p:nvPr/>
        </p:nvSpPr>
        <p:spPr bwMode="auto">
          <a:xfrm>
            <a:off x="611188" y="2420938"/>
            <a:ext cx="792162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GB" sz="2200" b="1">
                <a:solidFill>
                  <a:schemeClr val="tx2"/>
                </a:solidFill>
                <a:latin typeface="CG Times"/>
              </a:rPr>
              <a:t>		         </a:t>
            </a:r>
            <a:r>
              <a:rPr lang="cs-CZ" sz="2200" b="1">
                <a:solidFill>
                  <a:schemeClr val="tx2"/>
                </a:solidFill>
                <a:latin typeface="CG Times"/>
              </a:rPr>
              <a:t>   </a:t>
            </a:r>
            <a:r>
              <a:rPr lang="en-GB" sz="2200" b="1">
                <a:solidFill>
                  <a:schemeClr val="tx2"/>
                </a:solidFill>
                <a:latin typeface="CG Times"/>
              </a:rPr>
              <a:t>Michèle Mouton, Pre</a:t>
            </a:r>
            <a:r>
              <a:rPr lang="cs-CZ" sz="2200" b="1">
                <a:solidFill>
                  <a:schemeClr val="tx2"/>
                </a:solidFill>
                <a:latin typeface="CG Times"/>
              </a:rPr>
              <a:t>z</a:t>
            </a:r>
            <a:r>
              <a:rPr lang="en-GB" sz="2200" b="1">
                <a:solidFill>
                  <a:schemeClr val="tx2"/>
                </a:solidFill>
                <a:latin typeface="CG Times"/>
              </a:rPr>
              <a:t>iden</a:t>
            </a:r>
            <a:r>
              <a:rPr lang="cs-CZ" sz="2200" b="1">
                <a:solidFill>
                  <a:schemeClr val="tx2"/>
                </a:solidFill>
                <a:latin typeface="CG Times"/>
              </a:rPr>
              <a:t>tka </a:t>
            </a:r>
            <a:r>
              <a:rPr lang="en-GB" sz="2200" b="1">
                <a:solidFill>
                  <a:schemeClr val="tx2"/>
                </a:solidFill>
                <a:latin typeface="CG Times"/>
              </a:rPr>
              <a:t>WMC: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lang="en-GB" sz="2200" b="1">
              <a:solidFill>
                <a:schemeClr val="tx2"/>
              </a:solidFill>
              <a:latin typeface="CG Times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cs-CZ" altLang="ja-JP" sz="2400">
                <a:solidFill>
                  <a:schemeClr val="tx2"/>
                </a:solidFill>
                <a:latin typeface="CG Times"/>
                <a:cs typeface="HGP明朝E"/>
              </a:rPr>
              <a:t>„Misí WMC je povzbudit, podporovat a propagovat ženy </a:t>
            </a:r>
            <a:br>
              <a:rPr lang="cs-CZ" altLang="ja-JP" sz="2400">
                <a:solidFill>
                  <a:schemeClr val="tx2"/>
                </a:solidFill>
                <a:latin typeface="CG Times"/>
                <a:cs typeface="HGP明朝E"/>
              </a:rPr>
            </a:br>
            <a:r>
              <a:rPr lang="cs-CZ" altLang="ja-JP" sz="2400">
                <a:solidFill>
                  <a:schemeClr val="tx2"/>
                </a:solidFill>
                <a:latin typeface="CG Times"/>
                <a:cs typeface="HGP明朝E"/>
              </a:rPr>
              <a:t>a dívky v širokém spektru motorsportu. Naším cílem pro následující tři roky je zaměřit se na závody a zejména na karting, který tvoří základnu pro mladé dívky zajímající se o motorsport. Jedním z prvků podpory talentovaných dívek jsou zcela jistě programy a poháry, které by měly vést k větší motivaci a ambicím. Nicméně cesta na výsluní tohoto vysoce konkurenčního sportu bude ještě dlouhá a mnohdy trnitá.“</a:t>
            </a:r>
            <a:endParaRPr lang="en-GB" altLang="ja-JP" sz="2400">
              <a:solidFill>
                <a:schemeClr val="tx2"/>
              </a:solidFill>
              <a:latin typeface="CG Times"/>
              <a:cs typeface="HGP明朝E"/>
            </a:endParaRPr>
          </a:p>
        </p:txBody>
      </p:sp>
      <p:sp>
        <p:nvSpPr>
          <p:cNvPr id="63490" name="Titre 1"/>
          <p:cNvSpPr txBox="1">
            <a:spLocks/>
          </p:cNvSpPr>
          <p:nvPr/>
        </p:nvSpPr>
        <p:spPr bwMode="auto">
          <a:xfrm>
            <a:off x="663575" y="260350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cs-CZ" sz="3200" b="1">
                <a:solidFill>
                  <a:srgbClr val="FFFFFF"/>
                </a:solidFill>
                <a:latin typeface="Candara" pitchFamily="34" charset="0"/>
              </a:rPr>
              <a:t>Prezidentka WMC:</a:t>
            </a:r>
            <a:endParaRPr lang="fr-CH" sz="3200" b="1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6165850"/>
            <a:ext cx="1476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10840" y="1340768"/>
            <a:ext cx="2483321" cy="1489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u contenu 2"/>
          <p:cNvSpPr txBox="1">
            <a:spLocks/>
          </p:cNvSpPr>
          <p:nvPr/>
        </p:nvSpPr>
        <p:spPr bwMode="auto">
          <a:xfrm>
            <a:off x="871538" y="2420938"/>
            <a:ext cx="758825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400">
                <a:solidFill>
                  <a:schemeClr val="tx2"/>
                </a:solidFill>
                <a:latin typeface="CG Times"/>
              </a:rPr>
              <a:t>		    </a:t>
            </a:r>
            <a:r>
              <a:rPr lang="cs-CZ" sz="2400">
                <a:solidFill>
                  <a:schemeClr val="tx2"/>
                </a:solidFill>
                <a:latin typeface="CG Times"/>
              </a:rPr>
              <a:t>    </a:t>
            </a:r>
            <a:r>
              <a:rPr lang="en-US" sz="2200" b="1">
                <a:solidFill>
                  <a:schemeClr val="tx2"/>
                </a:solidFill>
                <a:latin typeface="CG Times"/>
              </a:rPr>
              <a:t>Jean Todt, Pre</a:t>
            </a:r>
            <a:r>
              <a:rPr lang="cs-CZ" sz="2200" b="1">
                <a:solidFill>
                  <a:schemeClr val="tx2"/>
                </a:solidFill>
                <a:latin typeface="CG Times"/>
              </a:rPr>
              <a:t>z</a:t>
            </a:r>
            <a:r>
              <a:rPr lang="en-US" sz="2200" b="1">
                <a:solidFill>
                  <a:schemeClr val="tx2"/>
                </a:solidFill>
                <a:latin typeface="CG Times"/>
              </a:rPr>
              <a:t>ident FIA:</a:t>
            </a:r>
            <a:r>
              <a:rPr lang="en-US" sz="2400" b="1">
                <a:solidFill>
                  <a:schemeClr val="tx2"/>
                </a:solidFill>
                <a:latin typeface="CG Times"/>
              </a:rPr>
              <a:t> 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lang="en-US" sz="2400" b="1">
              <a:solidFill>
                <a:schemeClr val="tx2"/>
              </a:solidFill>
              <a:latin typeface="CG Times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cs-CZ" sz="2400">
                <a:solidFill>
                  <a:schemeClr val="tx2"/>
                </a:solidFill>
                <a:latin typeface="CG Times"/>
              </a:rPr>
              <a:t>„Mezinárodní automobilová federace FIA je coby celosvětové společenství tvořeno muži i ženami, kteří mají v motorsportu identické možnosti působení. Jako mnohé mezinárodní federace, i my pomůžeme větší participaci žen a postaráme se o jejich rovnocenné příležitosti uplatnění na všech úrovních</a:t>
            </a:r>
            <a:r>
              <a:rPr lang="en-US" sz="2400">
                <a:solidFill>
                  <a:schemeClr val="tx2"/>
                </a:solidFill>
                <a:latin typeface="CG Times"/>
              </a:rPr>
              <a:t>.</a:t>
            </a:r>
            <a:r>
              <a:rPr lang="cs-CZ" sz="2400">
                <a:solidFill>
                  <a:schemeClr val="tx2"/>
                </a:solidFill>
                <a:latin typeface="CG Times"/>
              </a:rPr>
              <a:t>“</a:t>
            </a:r>
            <a:endParaRPr lang="en-US" sz="2400">
              <a:solidFill>
                <a:schemeClr val="tx2"/>
              </a:solidFill>
              <a:latin typeface="CG Times"/>
            </a:endParaRPr>
          </a:p>
        </p:txBody>
      </p:sp>
      <p:sp>
        <p:nvSpPr>
          <p:cNvPr id="65538" name="Titre 1"/>
          <p:cNvSpPr txBox="1">
            <a:spLocks/>
          </p:cNvSpPr>
          <p:nvPr/>
        </p:nvSpPr>
        <p:spPr bwMode="auto">
          <a:xfrm>
            <a:off x="684213" y="260350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cs-CZ" sz="3200" b="1">
                <a:solidFill>
                  <a:srgbClr val="FFFFFF"/>
                </a:solidFill>
                <a:latin typeface="Candara" pitchFamily="34" charset="0"/>
              </a:rPr>
              <a:t>Prezident FIA:</a:t>
            </a:r>
            <a:endParaRPr lang="fr-CH" sz="3200" b="1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6165850"/>
            <a:ext cx="1476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6428" t="9045" r="16215" b="3525"/>
          <a:stretch>
            <a:fillRect/>
          </a:stretch>
        </p:blipFill>
        <p:spPr bwMode="auto">
          <a:xfrm>
            <a:off x="871538" y="1453947"/>
            <a:ext cx="2123282" cy="150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ce réservé du contenu 2"/>
          <p:cNvSpPr txBox="1">
            <a:spLocks/>
          </p:cNvSpPr>
          <p:nvPr/>
        </p:nvSpPr>
        <p:spPr bwMode="auto">
          <a:xfrm>
            <a:off x="871538" y="2492375"/>
            <a:ext cx="7408862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400">
                <a:solidFill>
                  <a:schemeClr val="tx2"/>
                </a:solidFill>
                <a:latin typeface="CG Times"/>
              </a:rPr>
              <a:t>Vytvořením WMC komise ukázala FIA svůj zájem o aktivnější roli žen ve všech oblastech motorsportu. Jejich zapojení za účelem posílení ženské pozice na vývoji a řízení politiky i sportu samotného je vzhledem k dnešním trendům a k každodennímu pokroku bezpochyby správným směrem pro blizkou i vzdálenější budoucnost.</a:t>
            </a:r>
          </a:p>
        </p:txBody>
      </p:sp>
      <p:sp>
        <p:nvSpPr>
          <p:cNvPr id="67586" name="Titre 1"/>
          <p:cNvSpPr txBox="1">
            <a:spLocks/>
          </p:cNvSpPr>
          <p:nvPr/>
        </p:nvSpPr>
        <p:spPr bwMode="auto">
          <a:xfrm>
            <a:off x="684213" y="260350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cs-CZ" sz="3200" b="1">
                <a:solidFill>
                  <a:srgbClr val="FFFFFF"/>
                </a:solidFill>
                <a:latin typeface="Candara" pitchFamily="34" charset="0"/>
              </a:rPr>
              <a:t>Závěr:</a:t>
            </a:r>
            <a:endParaRPr lang="fr-CH" sz="3200" b="1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6165850"/>
            <a:ext cx="1476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contenu 5"/>
          <p:cNvSpPr txBox="1">
            <a:spLocks/>
          </p:cNvSpPr>
          <p:nvPr/>
        </p:nvSpPr>
        <p:spPr bwMode="auto">
          <a:xfrm>
            <a:off x="684213" y="2060575"/>
            <a:ext cx="77041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/>
            <a:r>
              <a:rPr lang="en-GB" sz="2200">
                <a:solidFill>
                  <a:schemeClr val="tx2"/>
                </a:solidFill>
                <a:latin typeface="CG Times"/>
              </a:rPr>
              <a:t> </a:t>
            </a:r>
            <a:r>
              <a:rPr lang="cs-CZ" sz="2200">
                <a:solidFill>
                  <a:schemeClr val="tx2"/>
                </a:solidFill>
                <a:latin typeface="CG Times"/>
              </a:rPr>
              <a:t>Na základě mezinárodního dotazníku u jednotlivých   </a:t>
            </a:r>
          </a:p>
          <a:p>
            <a:pPr marL="273050" indent="-273050"/>
            <a:r>
              <a:rPr lang="cs-CZ" sz="2200">
                <a:solidFill>
                  <a:schemeClr val="tx2"/>
                </a:solidFill>
                <a:latin typeface="CG Times"/>
              </a:rPr>
              <a:t> federací bylo zjištěno, že se v motorsportu obecně  </a:t>
            </a:r>
          </a:p>
          <a:p>
            <a:pPr marL="273050" indent="-273050"/>
            <a:r>
              <a:rPr lang="cs-CZ" sz="2200">
                <a:solidFill>
                  <a:schemeClr val="tx2"/>
                </a:solidFill>
                <a:latin typeface="CG Times"/>
              </a:rPr>
              <a:t> pohybuje:</a:t>
            </a:r>
          </a:p>
          <a:p>
            <a:pPr marL="273050" indent="-273050"/>
            <a:endParaRPr lang="cs-CZ" sz="2200">
              <a:solidFill>
                <a:schemeClr val="tx2"/>
              </a:solidFill>
              <a:latin typeface="CG Times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Méně než 5% žen v pozici jezdkyň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5 – 10 % žen v pozici činovnic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Méně než 5% žen v organizaci motorsportu </a:t>
            </a:r>
          </a:p>
          <a:p>
            <a:pPr marL="273050" indent="-273050"/>
            <a:endParaRPr lang="cs-CZ" sz="2200">
              <a:solidFill>
                <a:schemeClr val="tx2"/>
              </a:solidFill>
              <a:latin typeface="CG Times"/>
            </a:endParaRPr>
          </a:p>
          <a:p>
            <a:pPr marL="273050" indent="-273050"/>
            <a:r>
              <a:rPr lang="cs-CZ" sz="2200">
                <a:solidFill>
                  <a:schemeClr val="tx2"/>
                </a:solidFill>
                <a:latin typeface="CG Times"/>
              </a:rPr>
              <a:t> Tyto faktické údaje však neplynou z diskriminačního </a:t>
            </a:r>
          </a:p>
          <a:p>
            <a:pPr marL="273050" indent="-273050"/>
            <a:r>
              <a:rPr lang="cs-CZ" sz="2200">
                <a:solidFill>
                  <a:schemeClr val="tx2"/>
                </a:solidFill>
                <a:latin typeface="CG Times"/>
              </a:rPr>
              <a:t> prostředí či diskriminaci v řádech či legislativě, které by </a:t>
            </a:r>
          </a:p>
          <a:p>
            <a:pPr marL="273050" indent="-273050"/>
            <a:r>
              <a:rPr lang="cs-CZ" sz="2200">
                <a:solidFill>
                  <a:schemeClr val="tx2"/>
                </a:solidFill>
                <a:latin typeface="CG Times"/>
              </a:rPr>
              <a:t> vysvětlovaly tuto realitu. </a:t>
            </a:r>
          </a:p>
        </p:txBody>
      </p:sp>
      <p:sp>
        <p:nvSpPr>
          <p:cNvPr id="30722" name="Titre 4"/>
          <p:cNvSpPr txBox="1">
            <a:spLocks/>
          </p:cNvSpPr>
          <p:nvPr/>
        </p:nvSpPr>
        <p:spPr bwMode="auto">
          <a:xfrm>
            <a:off x="684213" y="260350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cs-CZ" sz="3200" b="1">
                <a:solidFill>
                  <a:srgbClr val="FFFFFF"/>
                </a:solidFill>
                <a:latin typeface="Candara" pitchFamily="34" charset="0"/>
              </a:rPr>
              <a:t>Ženy v motorsportu</a:t>
            </a:r>
          </a:p>
          <a:p>
            <a:pPr algn="r"/>
            <a:r>
              <a:rPr lang="cs-CZ" sz="3200" b="1">
                <a:solidFill>
                  <a:srgbClr val="FFFFFF"/>
                </a:solidFill>
                <a:latin typeface="Candara" pitchFamily="34" charset="0"/>
              </a:rPr>
              <a:t> </a:t>
            </a:r>
          </a:p>
          <a:p>
            <a:pPr algn="r"/>
            <a:endParaRPr lang="cs-CZ" sz="3200" b="1">
              <a:solidFill>
                <a:srgbClr val="FFFFFF"/>
              </a:solidFill>
              <a:latin typeface="Candara" pitchFamily="34" charset="0"/>
            </a:endParaRPr>
          </a:p>
          <a:p>
            <a:pPr algn="r"/>
            <a:endParaRPr lang="cs-CZ" sz="3200" b="1">
              <a:solidFill>
                <a:srgbClr val="FFFFFF"/>
              </a:solidFill>
              <a:latin typeface="Candara" pitchFamily="34" charset="0"/>
            </a:endParaRPr>
          </a:p>
          <a:p>
            <a:pPr algn="r"/>
            <a:endParaRPr lang="fr-CH" sz="3200" b="1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6165850"/>
            <a:ext cx="1476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1"/>
          <p:cNvSpPr txBox="1">
            <a:spLocks/>
          </p:cNvSpPr>
          <p:nvPr/>
        </p:nvSpPr>
        <p:spPr>
          <a:xfrm>
            <a:off x="900113" y="2133600"/>
            <a:ext cx="6911975" cy="25908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cs-CZ" sz="2200" b="1">
                <a:solidFill>
                  <a:schemeClr val="tx2"/>
                </a:solidFill>
                <a:latin typeface="CG Times"/>
              </a:rPr>
              <a:t>Vznik Mezinárodní ženské komise FIA: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cs-CZ" sz="2200" b="1">
                <a:solidFill>
                  <a:schemeClr val="tx2"/>
                </a:solidFill>
                <a:latin typeface="CG Times"/>
              </a:rPr>
              <a:t> </a:t>
            </a:r>
            <a:endParaRPr lang="en-GB" sz="2200" b="1">
              <a:solidFill>
                <a:schemeClr val="tx2"/>
              </a:solidFill>
              <a:latin typeface="CG Times"/>
            </a:endParaRPr>
          </a:p>
          <a:p>
            <a:pPr algn="just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 11. prosince 2009 - Světová rada pro motorsport pod vedením prezidenta FIA Jeana Todta odsouhlasila vznik a vytvoření Mezinárodní ženské komise („</a:t>
            </a:r>
            <a:r>
              <a:rPr lang="en-GB" sz="2200">
                <a:solidFill>
                  <a:schemeClr val="tx2"/>
                </a:solidFill>
                <a:latin typeface="CG Times"/>
              </a:rPr>
              <a:t>Women in Motor</a:t>
            </a:r>
            <a:r>
              <a:rPr lang="cs-CZ" sz="2200">
                <a:solidFill>
                  <a:schemeClr val="tx2"/>
                </a:solidFill>
                <a:latin typeface="CG Times"/>
              </a:rPr>
              <a:t> </a:t>
            </a:r>
            <a:r>
              <a:rPr lang="en-GB" sz="2200">
                <a:solidFill>
                  <a:schemeClr val="tx2"/>
                </a:solidFill>
                <a:latin typeface="CG Times"/>
              </a:rPr>
              <a:t>sport</a:t>
            </a:r>
            <a:r>
              <a:rPr lang="cs-CZ" sz="2200">
                <a:solidFill>
                  <a:schemeClr val="tx2"/>
                </a:solidFill>
                <a:latin typeface="CG Times"/>
              </a:rPr>
              <a:t> </a:t>
            </a:r>
            <a:r>
              <a:rPr lang="en-GB" sz="2200">
                <a:solidFill>
                  <a:schemeClr val="tx2"/>
                </a:solidFill>
                <a:latin typeface="CG Times"/>
              </a:rPr>
              <a:t>Commission</a:t>
            </a:r>
            <a:r>
              <a:rPr lang="cs-CZ" sz="2200">
                <a:solidFill>
                  <a:schemeClr val="tx2"/>
                </a:solidFill>
                <a:latin typeface="CG Times"/>
              </a:rPr>
              <a:t> – WMC“)</a:t>
            </a:r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735013" y="188913"/>
            <a:ext cx="8229600" cy="12525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GB" sz="3200" b="1">
                <a:solidFill>
                  <a:srgbClr val="FFFFFF"/>
                </a:solidFill>
                <a:latin typeface="Candara" pitchFamily="34" charset="0"/>
              </a:rPr>
              <a:t> Women in Motorsport Commission (WMC</a:t>
            </a:r>
            <a:r>
              <a:rPr lang="fr-FR" sz="3200" b="1">
                <a:solidFill>
                  <a:srgbClr val="FFFFFF"/>
                </a:solidFill>
                <a:latin typeface="Candara" pitchFamily="34" charset="0"/>
              </a:rPr>
              <a:t>)</a:t>
            </a:r>
            <a:endParaRPr lang="fr-CH" sz="3200" b="1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6165850"/>
            <a:ext cx="1476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u contenu 2"/>
          <p:cNvSpPr txBox="1">
            <a:spLocks/>
          </p:cNvSpPr>
          <p:nvPr/>
        </p:nvSpPr>
        <p:spPr bwMode="auto">
          <a:xfrm>
            <a:off x="827088" y="2205038"/>
            <a:ext cx="745331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cs-CZ" sz="2200" b="1">
                <a:solidFill>
                  <a:schemeClr val="tx2"/>
                </a:solidFill>
                <a:latin typeface="CG Times"/>
              </a:rPr>
              <a:t>			</a:t>
            </a:r>
            <a:r>
              <a:rPr lang="en-GB" sz="2200" b="1" u="sng">
                <a:solidFill>
                  <a:schemeClr val="tx2"/>
                </a:solidFill>
                <a:latin typeface="CG Times"/>
              </a:rPr>
              <a:t>Michèle Mouton</a:t>
            </a:r>
            <a:r>
              <a:rPr lang="cs-CZ" sz="2200" b="1" u="sng">
                <a:solidFill>
                  <a:schemeClr val="tx2"/>
                </a:solidFill>
                <a:latin typeface="CG Times"/>
              </a:rPr>
              <a:t>: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lang="en-GB" sz="2200" b="1" u="sng">
              <a:solidFill>
                <a:schemeClr val="tx2"/>
              </a:solidFill>
              <a:latin typeface="CG Times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 První žena, která vyhrála soutěž Mistrovství světa v rally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</a:pPr>
            <a:r>
              <a:rPr lang="en-GB" sz="1400">
                <a:solidFill>
                  <a:schemeClr val="tx2"/>
                </a:solidFill>
                <a:latin typeface="CG Times"/>
              </a:rPr>
              <a:t> </a:t>
            </a:r>
            <a:endParaRPr lang="cs-CZ" sz="1400">
              <a:solidFill>
                <a:schemeClr val="tx2"/>
              </a:solidFill>
              <a:latin typeface="CG Times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 V 80. letech vítězka čtyř světových rally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</a:pPr>
            <a:endParaRPr lang="cs-CZ" sz="1400">
              <a:solidFill>
                <a:schemeClr val="tx2"/>
              </a:solidFill>
              <a:latin typeface="CG Times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 V roce 1982 - světový vicemistr v rally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</a:pPr>
            <a:endParaRPr lang="cs-CZ" sz="1400">
              <a:solidFill>
                <a:schemeClr val="tx2"/>
              </a:solidFill>
              <a:latin typeface="CG Times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 Žena, která je respektována „mužským světem“ nejen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    pro své řidičské schopnosti, ale taktéž pro svůj          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    charakter a nadšení pro motorsport!</a:t>
            </a:r>
            <a:endParaRPr lang="en-GB" sz="1400">
              <a:solidFill>
                <a:schemeClr val="tx2"/>
              </a:solidFill>
              <a:latin typeface="CG Times"/>
            </a:endParaRPr>
          </a:p>
        </p:txBody>
      </p:sp>
      <p:sp>
        <p:nvSpPr>
          <p:cNvPr id="34818" name="Titre 1"/>
          <p:cNvSpPr txBox="1">
            <a:spLocks/>
          </p:cNvSpPr>
          <p:nvPr/>
        </p:nvSpPr>
        <p:spPr bwMode="auto">
          <a:xfrm>
            <a:off x="684213" y="188913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3200" b="1">
                <a:solidFill>
                  <a:srgbClr val="FFFFFF"/>
                </a:solidFill>
                <a:latin typeface="Candara" pitchFamily="34" charset="0"/>
              </a:rPr>
              <a:t> Pre</a:t>
            </a:r>
            <a:r>
              <a:rPr lang="cs-CZ" sz="3200" b="1">
                <a:solidFill>
                  <a:srgbClr val="FFFFFF"/>
                </a:solidFill>
                <a:latin typeface="Candara" pitchFamily="34" charset="0"/>
              </a:rPr>
              <a:t>z</a:t>
            </a:r>
            <a:r>
              <a:rPr lang="en-GB" sz="3200" b="1">
                <a:solidFill>
                  <a:srgbClr val="FFFFFF"/>
                </a:solidFill>
                <a:latin typeface="Candara" pitchFamily="34" charset="0"/>
              </a:rPr>
              <a:t>ident</a:t>
            </a:r>
            <a:r>
              <a:rPr lang="cs-CZ" sz="3200" b="1">
                <a:solidFill>
                  <a:srgbClr val="FFFFFF"/>
                </a:solidFill>
                <a:latin typeface="Candara" pitchFamily="34" charset="0"/>
              </a:rPr>
              <a:t>ka</a:t>
            </a:r>
            <a:r>
              <a:rPr lang="en-GB" sz="3200" b="1">
                <a:solidFill>
                  <a:srgbClr val="FFFFFF"/>
                </a:solidFill>
                <a:latin typeface="Candara" pitchFamily="34" charset="0"/>
              </a:rPr>
              <a:t> WMC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50901" y="1492424"/>
            <a:ext cx="2074573" cy="124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6165850"/>
            <a:ext cx="1476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268413"/>
            <a:ext cx="6408737" cy="361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6866" name="Titre 1"/>
          <p:cNvSpPr txBox="1">
            <a:spLocks/>
          </p:cNvSpPr>
          <p:nvPr/>
        </p:nvSpPr>
        <p:spPr bwMode="auto">
          <a:xfrm>
            <a:off x="663575" y="260350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3200" b="1">
                <a:solidFill>
                  <a:srgbClr val="FFFFFF"/>
                </a:solidFill>
                <a:latin typeface="Candara" pitchFamily="34" charset="0"/>
              </a:rPr>
              <a:t>Women in Motorsport Commission</a:t>
            </a:r>
            <a:r>
              <a:rPr lang="cs-CZ" sz="3200" b="1">
                <a:solidFill>
                  <a:srgbClr val="FFFFFF"/>
                </a:solidFill>
                <a:latin typeface="Candara" pitchFamily="34" charset="0"/>
              </a:rPr>
              <a:t> </a:t>
            </a:r>
            <a:r>
              <a:rPr lang="en-GB" sz="3200" b="1">
                <a:solidFill>
                  <a:srgbClr val="FFFFFF"/>
                </a:solidFill>
                <a:latin typeface="Candara" pitchFamily="34" charset="0"/>
              </a:rPr>
              <a:t>(WMC</a:t>
            </a:r>
            <a:r>
              <a:rPr lang="fr-FR" sz="3200" b="1">
                <a:solidFill>
                  <a:srgbClr val="FFFFFF"/>
                </a:solidFill>
                <a:latin typeface="Candara" pitchFamily="34" charset="0"/>
              </a:rPr>
              <a:t>)</a:t>
            </a:r>
            <a:endParaRPr lang="fr-CH" sz="3200" b="1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36867" name="ZoneTexte 6"/>
          <p:cNvSpPr txBox="1">
            <a:spLocks noChangeArrowheads="1"/>
          </p:cNvSpPr>
          <p:nvPr/>
        </p:nvSpPr>
        <p:spPr bwMode="auto">
          <a:xfrm>
            <a:off x="1979613" y="5876925"/>
            <a:ext cx="3095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87425" indent="-987425" algn="just">
              <a:tabLst>
                <a:tab pos="3584575" algn="l"/>
              </a:tabLst>
            </a:pPr>
            <a:r>
              <a:rPr lang="en-GB" sz="1400">
                <a:solidFill>
                  <a:schemeClr val="tx2"/>
                </a:solidFill>
                <a:latin typeface="CG Times"/>
              </a:rPr>
              <a:t>►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 </a:t>
            </a:r>
            <a:r>
              <a:rPr lang="en-GB" sz="1400">
                <a:solidFill>
                  <a:schemeClr val="tx2"/>
                </a:solidFill>
                <a:latin typeface="CG Times"/>
              </a:rPr>
              <a:t>12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 zástupců federací</a:t>
            </a:r>
          </a:p>
          <a:p>
            <a:pPr marL="987425" indent="-987425" algn="just">
              <a:tabLst>
                <a:tab pos="3584575" algn="l"/>
              </a:tabLst>
            </a:pPr>
            <a:r>
              <a:rPr lang="en-GB" sz="1400">
                <a:solidFill>
                  <a:schemeClr val="tx2"/>
                </a:solidFill>
                <a:latin typeface="CG Times"/>
              </a:rPr>
              <a:t>► 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  </a:t>
            </a:r>
            <a:r>
              <a:rPr lang="en-GB" sz="1400">
                <a:solidFill>
                  <a:schemeClr val="tx2"/>
                </a:solidFill>
                <a:latin typeface="CG Times"/>
              </a:rPr>
              <a:t>2 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zástupkyně jezdkyň</a:t>
            </a:r>
            <a:endParaRPr lang="en-GB" sz="1400">
              <a:solidFill>
                <a:schemeClr val="tx2"/>
              </a:solidFill>
              <a:latin typeface="CG Times"/>
            </a:endParaRPr>
          </a:p>
          <a:p>
            <a:pPr marL="987425" indent="-987425" algn="just">
              <a:tabLst>
                <a:tab pos="3584575" algn="l"/>
              </a:tabLst>
            </a:pPr>
            <a:r>
              <a:rPr lang="en-GB" sz="1400">
                <a:solidFill>
                  <a:schemeClr val="tx2"/>
                </a:solidFill>
                <a:latin typeface="CG Times"/>
              </a:rPr>
              <a:t>► 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  </a:t>
            </a:r>
            <a:r>
              <a:rPr lang="en-GB" sz="1400">
                <a:solidFill>
                  <a:schemeClr val="tx2"/>
                </a:solidFill>
                <a:latin typeface="CG Times"/>
              </a:rPr>
              <a:t>2 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zástupkyně týmů</a:t>
            </a:r>
            <a:r>
              <a:rPr lang="en-GB" sz="1400">
                <a:solidFill>
                  <a:schemeClr val="tx2"/>
                </a:solidFill>
                <a:latin typeface="CG Times"/>
              </a:rPr>
              <a:t> </a:t>
            </a:r>
          </a:p>
        </p:txBody>
      </p:sp>
      <p:sp>
        <p:nvSpPr>
          <p:cNvPr id="36868" name="ZoneTexte 2"/>
          <p:cNvSpPr txBox="1">
            <a:spLocks noChangeArrowheads="1"/>
          </p:cNvSpPr>
          <p:nvPr/>
        </p:nvSpPr>
        <p:spPr bwMode="auto">
          <a:xfrm>
            <a:off x="2473325" y="5026025"/>
            <a:ext cx="44751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87425" indent="-987425">
              <a:tabLst>
                <a:tab pos="3584575" algn="l"/>
              </a:tabLst>
            </a:pPr>
            <a:r>
              <a:rPr lang="en-GB" sz="1400">
                <a:solidFill>
                  <a:schemeClr val="tx2"/>
                </a:solidFill>
                <a:latin typeface="CG Times"/>
              </a:rPr>
              <a:t>► 1 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Prezidentka</a:t>
            </a:r>
            <a:r>
              <a:rPr lang="en-GB" sz="1400">
                <a:solidFill>
                  <a:schemeClr val="tx2"/>
                </a:solidFill>
                <a:latin typeface="CG Times"/>
              </a:rPr>
              <a:t> 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- </a:t>
            </a:r>
            <a:r>
              <a:rPr lang="en-GB" sz="1400">
                <a:solidFill>
                  <a:schemeClr val="tx2"/>
                </a:solidFill>
                <a:latin typeface="CG Times"/>
              </a:rPr>
              <a:t>Michèle Mouton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 (FRA)</a:t>
            </a:r>
            <a:endParaRPr lang="en-GB" sz="1400">
              <a:solidFill>
                <a:schemeClr val="tx2"/>
              </a:solidFill>
              <a:latin typeface="CG Times"/>
            </a:endParaRPr>
          </a:p>
          <a:p>
            <a:pPr marL="987425" indent="-987425">
              <a:tabLst>
                <a:tab pos="3584575" algn="l"/>
              </a:tabLst>
            </a:pPr>
            <a:r>
              <a:rPr lang="en-GB" sz="1400">
                <a:solidFill>
                  <a:schemeClr val="tx2"/>
                </a:solidFill>
                <a:latin typeface="CG Times"/>
              </a:rPr>
              <a:t>► </a:t>
            </a:r>
            <a:r>
              <a:rPr lang="fr-CH" sz="1400">
                <a:solidFill>
                  <a:schemeClr val="tx2"/>
                </a:solidFill>
                <a:latin typeface="CG Times"/>
              </a:rPr>
              <a:t>1 Vice-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p</a:t>
            </a:r>
            <a:r>
              <a:rPr lang="fr-CH" sz="1400">
                <a:solidFill>
                  <a:schemeClr val="tx2"/>
                </a:solidFill>
                <a:latin typeface="CG Times"/>
              </a:rPr>
              <a:t>re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zidentka - </a:t>
            </a:r>
            <a:r>
              <a:rPr lang="fr-CH" sz="1400">
                <a:solidFill>
                  <a:schemeClr val="tx2"/>
                </a:solidFill>
                <a:latin typeface="CG Times"/>
              </a:rPr>
              <a:t>Randa Nabulsi (JOR)</a:t>
            </a:r>
          </a:p>
          <a:p>
            <a:pPr marL="987425" indent="-987425">
              <a:tabLst>
                <a:tab pos="3584575" algn="l"/>
              </a:tabLst>
            </a:pPr>
            <a:r>
              <a:rPr lang="en-GB" sz="1400">
                <a:solidFill>
                  <a:schemeClr val="tx2"/>
                </a:solidFill>
                <a:latin typeface="CG Times"/>
              </a:rPr>
              <a:t>► 1 FIA 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manažer komise</a:t>
            </a:r>
            <a:r>
              <a:rPr lang="en-GB" sz="1400">
                <a:solidFill>
                  <a:schemeClr val="tx2"/>
                </a:solidFill>
                <a:latin typeface="CG Times"/>
              </a:rPr>
              <a:t> 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-</a:t>
            </a:r>
            <a:r>
              <a:rPr lang="en-GB" sz="1400">
                <a:solidFill>
                  <a:schemeClr val="tx2"/>
                </a:solidFill>
                <a:latin typeface="CG Times"/>
              </a:rPr>
              <a:t> Frédérique Trouvé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 (FRA)</a:t>
            </a:r>
            <a:endParaRPr lang="en-GB" sz="1400">
              <a:solidFill>
                <a:schemeClr val="tx2"/>
              </a:solidFill>
              <a:latin typeface="CG Times"/>
            </a:endParaRPr>
          </a:p>
        </p:txBody>
      </p:sp>
      <p:sp>
        <p:nvSpPr>
          <p:cNvPr id="36869" name="ZoneTexte 5"/>
          <p:cNvSpPr txBox="1">
            <a:spLocks noChangeArrowheads="1"/>
          </p:cNvSpPr>
          <p:nvPr/>
        </p:nvSpPr>
        <p:spPr bwMode="auto">
          <a:xfrm>
            <a:off x="5148263" y="5876925"/>
            <a:ext cx="19859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2"/>
                </a:solidFill>
                <a:latin typeface="CG Times"/>
              </a:rPr>
              <a:t>► 1 PR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 - manažer</a:t>
            </a:r>
            <a:endParaRPr lang="en-GB" sz="1400">
              <a:solidFill>
                <a:schemeClr val="tx2"/>
              </a:solidFill>
              <a:latin typeface="CG Times"/>
            </a:endParaRPr>
          </a:p>
          <a:p>
            <a:r>
              <a:rPr lang="en-GB" sz="1400">
                <a:solidFill>
                  <a:schemeClr val="tx2"/>
                </a:solidFill>
                <a:latin typeface="CG Times"/>
              </a:rPr>
              <a:t>► 1 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zástupce výrobce</a:t>
            </a:r>
            <a:r>
              <a:rPr lang="en-GB" sz="1400">
                <a:solidFill>
                  <a:schemeClr val="tx2"/>
                </a:solidFill>
                <a:latin typeface="CG Times"/>
              </a:rPr>
              <a:t> </a:t>
            </a:r>
          </a:p>
          <a:p>
            <a:r>
              <a:rPr lang="en-GB" sz="1400">
                <a:solidFill>
                  <a:schemeClr val="tx2"/>
                </a:solidFill>
                <a:latin typeface="CG Times"/>
              </a:rPr>
              <a:t>► 1 </a:t>
            </a:r>
            <a:r>
              <a:rPr lang="cs-CZ" sz="1400">
                <a:solidFill>
                  <a:schemeClr val="tx2"/>
                </a:solidFill>
                <a:latin typeface="CG Times"/>
              </a:rPr>
              <a:t>zástupkyně FI</a:t>
            </a:r>
            <a:r>
              <a:rPr lang="en-GB" sz="1400">
                <a:solidFill>
                  <a:schemeClr val="tx2"/>
                </a:solidFill>
                <a:latin typeface="CG Times"/>
              </a:rPr>
              <a:t>M</a:t>
            </a:r>
            <a:endParaRPr lang="fr-CH" sz="1400">
              <a:latin typeface="Candara" pitchFamily="34" charset="0"/>
            </a:endParaRPr>
          </a:p>
        </p:txBody>
      </p:sp>
      <p:sp>
        <p:nvSpPr>
          <p:cNvPr id="36870" name="ZoneTexte 7"/>
          <p:cNvSpPr txBox="1">
            <a:spLocks noChangeArrowheads="1"/>
          </p:cNvSpPr>
          <p:nvPr/>
        </p:nvSpPr>
        <p:spPr bwMode="auto">
          <a:xfrm>
            <a:off x="900113" y="515778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>
                <a:solidFill>
                  <a:schemeClr val="tx2"/>
                </a:solidFill>
                <a:latin typeface="CG Times"/>
              </a:rPr>
              <a:t>22 </a:t>
            </a:r>
            <a:r>
              <a:rPr lang="cs-CZ" b="1" u="sng">
                <a:solidFill>
                  <a:schemeClr val="tx2"/>
                </a:solidFill>
                <a:latin typeface="CG Times"/>
              </a:rPr>
              <a:t>členek</a:t>
            </a:r>
            <a:r>
              <a:rPr lang="en-GB" b="1" u="sng">
                <a:solidFill>
                  <a:schemeClr val="tx2"/>
                </a:solidFill>
                <a:latin typeface="CG Times"/>
              </a:rPr>
              <a:t>:</a:t>
            </a:r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6165850"/>
            <a:ext cx="1476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u contenu 2"/>
          <p:cNvSpPr txBox="1">
            <a:spLocks/>
          </p:cNvSpPr>
          <p:nvPr/>
        </p:nvSpPr>
        <p:spPr bwMode="auto">
          <a:xfrm>
            <a:off x="871538" y="2133600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Podpora a plné začlenění žen ve všech oblastech motorsportu (např. jezdkyně, činovnice, spolupráce v jednotlivých federacích apod.)</a:t>
            </a:r>
          </a:p>
          <a:p>
            <a:pPr marL="273050" indent="-273050" algn="just">
              <a:buClr>
                <a:schemeClr val="accent1"/>
              </a:buClr>
              <a:buSzPct val="100000"/>
              <a:buFont typeface="Wingdings" pitchFamily="2" charset="2"/>
              <a:buNone/>
            </a:pPr>
            <a:endParaRPr lang="cs-CZ" sz="2200">
              <a:solidFill>
                <a:schemeClr val="tx2"/>
              </a:solidFill>
              <a:latin typeface="CG Times"/>
            </a:endParaRPr>
          </a:p>
          <a:p>
            <a:pPr marL="273050" indent="-273050" algn="just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Oslovení širšího spektra žen pro motorsport</a:t>
            </a:r>
          </a:p>
          <a:p>
            <a:pPr marL="273050" indent="-273050" algn="just">
              <a:buClr>
                <a:schemeClr val="accent1"/>
              </a:buClr>
              <a:buSzPct val="100000"/>
              <a:buFont typeface="Wingdings" pitchFamily="2" charset="2"/>
              <a:buNone/>
            </a:pPr>
            <a:endParaRPr lang="cs-CZ" sz="2200">
              <a:solidFill>
                <a:schemeClr val="tx2"/>
              </a:solidFill>
              <a:latin typeface="CG Times"/>
            </a:endParaRPr>
          </a:p>
          <a:p>
            <a:pPr marL="273050" indent="-273050" algn="just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Posílení současných ženských pozic v motorsportu</a:t>
            </a:r>
          </a:p>
          <a:p>
            <a:pPr marL="273050" indent="-273050" algn="just">
              <a:buClr>
                <a:schemeClr val="accent1"/>
              </a:buClr>
              <a:buSzPct val="100000"/>
              <a:buFont typeface="Wingdings" pitchFamily="2" charset="2"/>
              <a:buNone/>
            </a:pPr>
            <a:endParaRPr lang="cs-CZ" sz="2200">
              <a:solidFill>
                <a:schemeClr val="tx2"/>
              </a:solidFill>
              <a:latin typeface="CG Times"/>
            </a:endParaRPr>
          </a:p>
          <a:p>
            <a:pPr marL="273050" indent="-273050" algn="just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Propagaci významných žen v motorsportu 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63575" y="260350"/>
            <a:ext cx="8229600" cy="12525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3200" b="1">
                <a:solidFill>
                  <a:srgbClr val="FFFFFF"/>
                </a:solidFill>
                <a:latin typeface="Candara" pitchFamily="34" charset="0"/>
              </a:rPr>
              <a:t>Důvod vzniku WMC</a:t>
            </a:r>
            <a:r>
              <a:rPr lang="en-US" sz="3200" b="1">
                <a:solidFill>
                  <a:srgbClr val="FFFFFF"/>
                </a:solidFill>
                <a:latin typeface="Candara" pitchFamily="34" charset="0"/>
              </a:rPr>
              <a:t>? </a:t>
            </a:r>
            <a:endParaRPr lang="fr-CH" sz="3200" b="1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6165850"/>
            <a:ext cx="1476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u contenu 1"/>
          <p:cNvSpPr txBox="1">
            <a:spLocks/>
          </p:cNvSpPr>
          <p:nvPr/>
        </p:nvSpPr>
        <p:spPr bwMode="auto">
          <a:xfrm>
            <a:off x="871538" y="2276475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Vytvoření sportovní kultury, která ulehčuje a oceňuje působení žen ve všech sférách motorsportu</a:t>
            </a:r>
          </a:p>
          <a:p>
            <a:pPr marL="273050" indent="-273050" algn="just"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lang="cs-CZ" sz="2200">
              <a:solidFill>
                <a:schemeClr val="tx2"/>
              </a:solidFill>
              <a:latin typeface="CG Times"/>
            </a:endParaRPr>
          </a:p>
          <a:p>
            <a:pPr marL="273050" indent="-273050" algn="just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Ustanovení strategie a politiky k propagaci, vzdělávání a tréninku žen v motorsportu</a:t>
            </a:r>
          </a:p>
          <a:p>
            <a:pPr marL="273050" indent="-273050" algn="just">
              <a:buClr>
                <a:schemeClr val="accent1"/>
              </a:buClr>
              <a:buSzPct val="100000"/>
              <a:buFont typeface="Wingdings" pitchFamily="2" charset="2"/>
              <a:buNone/>
            </a:pPr>
            <a:endParaRPr lang="cs-CZ" sz="2200">
              <a:solidFill>
                <a:schemeClr val="tx2"/>
              </a:solidFill>
              <a:latin typeface="CG Times"/>
            </a:endParaRPr>
          </a:p>
          <a:p>
            <a:pPr marL="273050" indent="-273050" algn="just" eaLnBrk="0" fontAlgn="ctr" hangingPunct="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Spolupráce se sportovními i odbornými komisemi </a:t>
            </a:r>
            <a:r>
              <a:rPr lang="en-GB" sz="2200">
                <a:solidFill>
                  <a:schemeClr val="tx2"/>
                </a:solidFill>
                <a:latin typeface="CG Times"/>
              </a:rPr>
              <a:t>FIA</a:t>
            </a:r>
            <a:r>
              <a:rPr lang="cs-CZ" sz="2200">
                <a:solidFill>
                  <a:schemeClr val="tx2"/>
                </a:solidFill>
                <a:latin typeface="CG Times"/>
              </a:rPr>
              <a:t> </a:t>
            </a:r>
            <a:br>
              <a:rPr lang="cs-CZ" sz="2200">
                <a:solidFill>
                  <a:schemeClr val="tx2"/>
                </a:solidFill>
                <a:latin typeface="CG Times"/>
              </a:rPr>
            </a:br>
            <a:r>
              <a:rPr lang="cs-CZ" sz="2200">
                <a:solidFill>
                  <a:schemeClr val="tx2"/>
                </a:solidFill>
                <a:latin typeface="CG Times"/>
              </a:rPr>
              <a:t>a jednotlivými národními federacemi na vytvoření společných projektů</a:t>
            </a:r>
            <a:endParaRPr lang="en-GB" sz="2200">
              <a:solidFill>
                <a:schemeClr val="tx2"/>
              </a:solidFill>
              <a:latin typeface="CG Times"/>
            </a:endParaRPr>
          </a:p>
        </p:txBody>
      </p:sp>
      <p:sp>
        <p:nvSpPr>
          <p:cNvPr id="40962" name="Titre 2"/>
          <p:cNvSpPr txBox="1">
            <a:spLocks/>
          </p:cNvSpPr>
          <p:nvPr/>
        </p:nvSpPr>
        <p:spPr bwMode="auto">
          <a:xfrm>
            <a:off x="663575" y="260350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cs-CZ" sz="3200" b="1">
                <a:solidFill>
                  <a:srgbClr val="FFFFFF"/>
                </a:solidFill>
                <a:latin typeface="Candara" pitchFamily="34" charset="0"/>
              </a:rPr>
              <a:t>Cíle WMC</a:t>
            </a:r>
            <a:endParaRPr lang="fr-CH" sz="3200" b="1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6165850"/>
            <a:ext cx="1476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re 2"/>
          <p:cNvSpPr txBox="1">
            <a:spLocks/>
          </p:cNvSpPr>
          <p:nvPr/>
        </p:nvSpPr>
        <p:spPr bwMode="auto">
          <a:xfrm>
            <a:off x="735013" y="188913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cs-CZ" sz="3200" b="1">
                <a:solidFill>
                  <a:srgbClr val="FFFFFF"/>
                </a:solidFill>
                <a:latin typeface="Candara" pitchFamily="34" charset="0"/>
              </a:rPr>
              <a:t>Jak </a:t>
            </a:r>
            <a:r>
              <a:rPr lang="en-GB" sz="3200" b="1">
                <a:solidFill>
                  <a:srgbClr val="FFFFFF"/>
                </a:solidFill>
                <a:latin typeface="Candara" pitchFamily="34" charset="0"/>
              </a:rPr>
              <a:t>WMC </a:t>
            </a:r>
            <a:r>
              <a:rPr lang="cs-CZ" sz="3200" b="1">
                <a:solidFill>
                  <a:srgbClr val="FFFFFF"/>
                </a:solidFill>
                <a:latin typeface="Candara" pitchFamily="34" charset="0"/>
              </a:rPr>
              <a:t>pracuje</a:t>
            </a:r>
            <a:r>
              <a:rPr lang="en-GB" sz="3200" b="1">
                <a:solidFill>
                  <a:srgbClr val="FFFFFF"/>
                </a:solidFill>
                <a:latin typeface="Candara" pitchFamily="34" charset="0"/>
              </a:rPr>
              <a:t>?</a:t>
            </a:r>
          </a:p>
        </p:txBody>
      </p:sp>
      <p:sp>
        <p:nvSpPr>
          <p:cNvPr id="45058" name="Espace réservé du contenu 2"/>
          <p:cNvSpPr txBox="1">
            <a:spLocks/>
          </p:cNvSpPr>
          <p:nvPr/>
        </p:nvSpPr>
        <p:spPr bwMode="auto">
          <a:xfrm>
            <a:off x="900113" y="1557338"/>
            <a:ext cx="740886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Čtyři</a:t>
            </a:r>
            <a:r>
              <a:rPr lang="en-GB" sz="2200">
                <a:solidFill>
                  <a:schemeClr val="tx2"/>
                </a:solidFill>
                <a:latin typeface="CG Times"/>
              </a:rPr>
              <a:t> </a:t>
            </a:r>
            <a:r>
              <a:rPr lang="cs-CZ" sz="2200">
                <a:solidFill>
                  <a:schemeClr val="tx2"/>
                </a:solidFill>
                <a:latin typeface="CG Times"/>
              </a:rPr>
              <a:t>zasedání za rok + vytvoření speciálních podkomisí („</a:t>
            </a:r>
            <a:r>
              <a:rPr lang="en-GB" sz="2200">
                <a:solidFill>
                  <a:schemeClr val="tx2"/>
                </a:solidFill>
                <a:latin typeface="CG Times"/>
              </a:rPr>
              <a:t>Steering Committees</a:t>
            </a:r>
            <a:r>
              <a:rPr lang="cs-CZ" sz="2200">
                <a:solidFill>
                  <a:schemeClr val="tx2"/>
                </a:solidFill>
                <a:latin typeface="CG Times"/>
              </a:rPr>
              <a:t>“) – vždy ke každému zadanému projektu k urychlení jednání pod záštitou </a:t>
            </a:r>
            <a:r>
              <a:rPr lang="en-GB" sz="2200">
                <a:solidFill>
                  <a:schemeClr val="tx2"/>
                </a:solidFill>
                <a:latin typeface="CG Times"/>
              </a:rPr>
              <a:t>WMC</a:t>
            </a:r>
            <a:endParaRPr lang="cs-CZ" sz="2200">
              <a:solidFill>
                <a:schemeClr val="tx2"/>
              </a:solidFill>
              <a:latin typeface="CG Times"/>
            </a:endParaRPr>
          </a:p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Projekt, který má své speciální umístění na webových        stránkách FIA určených pro komise a rezervovaný pro ženy zainteresované v této oblasti</a:t>
            </a:r>
          </a:p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Vytvoření průzkumu žen v motorsportu – zadaný v srpnu 2010 (viz následující mapa)</a:t>
            </a:r>
          </a:p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cs-CZ" sz="2200">
                <a:solidFill>
                  <a:schemeClr val="tx2"/>
                </a:solidFill>
                <a:latin typeface="CG Times"/>
              </a:rPr>
              <a:t>Nominace národního koordinátora pro FIA WMC zvoleného jednotlivými federacemi v každé zemi </a:t>
            </a:r>
            <a:endParaRPr lang="en-GB" sz="2200">
              <a:solidFill>
                <a:schemeClr val="tx2"/>
              </a:solidFill>
              <a:latin typeface="CG Times"/>
            </a:endParaRPr>
          </a:p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lang="en-GB" sz="2200">
              <a:solidFill>
                <a:schemeClr val="tx2"/>
              </a:solidFill>
              <a:latin typeface="CG Times"/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6165850"/>
            <a:ext cx="1476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/>
          <p:cNvPicPr>
            <a:picLocks noChangeAspect="1"/>
          </p:cNvPicPr>
          <p:nvPr/>
        </p:nvPicPr>
        <p:blipFill rotWithShape="1">
          <a:blip r:embed="rId3" cstate="print"/>
          <a:srcRect l="6604" t="1304" r="6508" b="3262"/>
          <a:stretch/>
        </p:blipFill>
        <p:spPr>
          <a:xfrm>
            <a:off x="611188" y="1811338"/>
            <a:ext cx="7945437" cy="504666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106" name="Titre 1"/>
          <p:cNvSpPr txBox="1">
            <a:spLocks/>
          </p:cNvSpPr>
          <p:nvPr/>
        </p:nvSpPr>
        <p:spPr bwMode="auto">
          <a:xfrm>
            <a:off x="735013" y="188913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cs-CZ" sz="3200" b="1">
                <a:solidFill>
                  <a:srgbClr val="FFFFFF"/>
                </a:solidFill>
                <a:latin typeface="Candara" pitchFamily="34" charset="0"/>
              </a:rPr>
              <a:t>Které země projevily zájem </a:t>
            </a:r>
            <a:br>
              <a:rPr lang="cs-CZ" sz="3200" b="1">
                <a:solidFill>
                  <a:srgbClr val="FFFFFF"/>
                </a:solidFill>
                <a:latin typeface="Candara" pitchFamily="34" charset="0"/>
              </a:rPr>
            </a:br>
            <a:r>
              <a:rPr lang="cs-CZ" sz="3200" b="1">
                <a:solidFill>
                  <a:srgbClr val="FFFFFF"/>
                </a:solidFill>
                <a:latin typeface="Candara" pitchFamily="34" charset="0"/>
              </a:rPr>
              <a:t>o spolupráci</a:t>
            </a:r>
            <a:r>
              <a:rPr lang="fr-FR" sz="3200" b="1">
                <a:solidFill>
                  <a:srgbClr val="FFFFFF"/>
                </a:solidFill>
                <a:latin typeface="Candara" pitchFamily="34" charset="0"/>
              </a:rPr>
              <a:t>?</a:t>
            </a:r>
            <a:br>
              <a:rPr lang="fr-FR" sz="3200" b="1">
                <a:solidFill>
                  <a:srgbClr val="FFFFFF"/>
                </a:solidFill>
                <a:latin typeface="Candara" pitchFamily="34" charset="0"/>
              </a:rPr>
            </a:br>
            <a:endParaRPr lang="fr-CH" sz="3200" b="1">
              <a:solidFill>
                <a:srgbClr val="FFFFFF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563</Words>
  <Application>Microsoft Office PowerPoint</Application>
  <PresentationFormat>Předvádění na obrazovce (4:3)</PresentationFormat>
  <Paragraphs>118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Candara</vt:lpstr>
      <vt:lpstr>Arial</vt:lpstr>
      <vt:lpstr>Symbol</vt:lpstr>
      <vt:lpstr>Calibri</vt:lpstr>
      <vt:lpstr>CG Times</vt:lpstr>
      <vt:lpstr>Wingdings</vt:lpstr>
      <vt:lpstr>HGP明朝E</vt:lpstr>
      <vt:lpstr>Vagues</vt:lpstr>
      <vt:lpstr>1_Vagues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MARIE-LOU DUPARC</dc:creator>
  <cp:lastModifiedBy>novakavh</cp:lastModifiedBy>
  <cp:revision>36</cp:revision>
  <dcterms:created xsi:type="dcterms:W3CDTF">2011-06-30T09:23:03Z</dcterms:created>
  <dcterms:modified xsi:type="dcterms:W3CDTF">2012-02-01T12:57:58Z</dcterms:modified>
</cp:coreProperties>
</file>